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62" r:id="rId2"/>
    <p:sldId id="260" r:id="rId3"/>
    <p:sldId id="330" r:id="rId4"/>
    <p:sldId id="322" r:id="rId5"/>
    <p:sldId id="325" r:id="rId6"/>
    <p:sldId id="324" r:id="rId7"/>
    <p:sldId id="331" r:id="rId8"/>
    <p:sldId id="263" r:id="rId9"/>
    <p:sldId id="257" r:id="rId10"/>
    <p:sldId id="329" r:id="rId11"/>
    <p:sldId id="264" r:id="rId12"/>
    <p:sldId id="266" r:id="rId13"/>
    <p:sldId id="268" r:id="rId14"/>
    <p:sldId id="269" r:id="rId15"/>
    <p:sldId id="270" r:id="rId16"/>
    <p:sldId id="271" r:id="rId17"/>
    <p:sldId id="272" r:id="rId18"/>
    <p:sldId id="313" r:id="rId19"/>
    <p:sldId id="326" r:id="rId20"/>
    <p:sldId id="314" r:id="rId21"/>
    <p:sldId id="315" r:id="rId22"/>
    <p:sldId id="316" r:id="rId23"/>
    <p:sldId id="317" r:id="rId24"/>
    <p:sldId id="327" r:id="rId25"/>
    <p:sldId id="318" r:id="rId26"/>
    <p:sldId id="320" r:id="rId27"/>
    <p:sldId id="321" r:id="rId28"/>
    <p:sldId id="296" r:id="rId29"/>
    <p:sldId id="298" r:id="rId30"/>
    <p:sldId id="299" r:id="rId31"/>
    <p:sldId id="300" r:id="rId32"/>
    <p:sldId id="273" r:id="rId33"/>
    <p:sldId id="274" r:id="rId34"/>
    <p:sldId id="275" r:id="rId35"/>
    <p:sldId id="276" r:id="rId36"/>
    <p:sldId id="277" r:id="rId37"/>
    <p:sldId id="328" r:id="rId38"/>
    <p:sldId id="333" r:id="rId39"/>
    <p:sldId id="278" r:id="rId40"/>
    <p:sldId id="332" r:id="rId41"/>
    <p:sldId id="279" r:id="rId42"/>
    <p:sldId id="280" r:id="rId43"/>
    <p:sldId id="281" r:id="rId44"/>
    <p:sldId id="282" r:id="rId45"/>
    <p:sldId id="283" r:id="rId46"/>
    <p:sldId id="286" r:id="rId47"/>
    <p:sldId id="288"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35" r:id="rId61"/>
    <p:sldId id="337" r:id="rId62"/>
    <p:sldId id="336" r:id="rId63"/>
  </p:sldIdLst>
  <p:sldSz cx="12192000" cy="6858000"/>
  <p:notesSz cx="9144000" cy="6858000"/>
  <p:defaultText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4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6"/>
    <p:restoredTop sz="78652"/>
  </p:normalViewPr>
  <p:slideViewPr>
    <p:cSldViewPr snapToGrid="0">
      <p:cViewPr varScale="1">
        <p:scale>
          <a:sx n="122" d="100"/>
          <a:sy n="122" d="100"/>
        </p:scale>
        <p:origin x="148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986FA-DAD6-D24A-B2F4-BEA33FA77CC7}" type="doc">
      <dgm:prSet loTypeId="urn:microsoft.com/office/officeart/2005/8/layout/venn2" loCatId="" qsTypeId="urn:microsoft.com/office/officeart/2005/8/quickstyle/simple1" qsCatId="simple" csTypeId="urn:microsoft.com/office/officeart/2005/8/colors/colorful2" csCatId="colorful" phldr="1"/>
      <dgm:spPr/>
      <dgm:t>
        <a:bodyPr/>
        <a:lstStyle/>
        <a:p>
          <a:endParaRPr lang="en-GB"/>
        </a:p>
      </dgm:t>
    </dgm:pt>
    <dgm:pt modelId="{4E140EBA-B5AD-4441-B34C-6B7E340D1E06}">
      <dgm:prSet phldrT="[Text]"/>
      <dgm:spPr/>
      <dgm:t>
        <a:bodyPr/>
        <a:lstStyle/>
        <a:p>
          <a:r>
            <a:rPr lang="en-GB" dirty="0"/>
            <a:t>Artificial</a:t>
          </a:r>
        </a:p>
        <a:p>
          <a:r>
            <a:rPr lang="en-GB" dirty="0"/>
            <a:t>Intelligence</a:t>
          </a:r>
        </a:p>
      </dgm:t>
    </dgm:pt>
    <dgm:pt modelId="{5F9807F5-F5D2-EC49-A538-AE4756184586}" type="parTrans" cxnId="{D6151B9D-A311-BB43-ACE5-A13AB314C4CE}">
      <dgm:prSet/>
      <dgm:spPr/>
      <dgm:t>
        <a:bodyPr/>
        <a:lstStyle/>
        <a:p>
          <a:endParaRPr lang="en-GB"/>
        </a:p>
      </dgm:t>
    </dgm:pt>
    <dgm:pt modelId="{E2ACBAB0-0076-9540-850D-34A7A01BD18A}" type="sibTrans" cxnId="{D6151B9D-A311-BB43-ACE5-A13AB314C4CE}">
      <dgm:prSet/>
      <dgm:spPr/>
      <dgm:t>
        <a:bodyPr/>
        <a:lstStyle/>
        <a:p>
          <a:endParaRPr lang="en-GB"/>
        </a:p>
      </dgm:t>
    </dgm:pt>
    <dgm:pt modelId="{3B6FA7EC-B320-DA4B-985A-0526B9F18DC1}">
      <dgm:prSet phldrT="[Text]"/>
      <dgm:spPr/>
      <dgm:t>
        <a:bodyPr/>
        <a:lstStyle/>
        <a:p>
          <a:r>
            <a:rPr lang="en-GB" dirty="0"/>
            <a:t>Machine Learning</a:t>
          </a:r>
        </a:p>
      </dgm:t>
    </dgm:pt>
    <dgm:pt modelId="{21965C01-A3C6-B945-A8C3-1710F156B6ED}" type="parTrans" cxnId="{0DB727C8-25E4-B942-895D-8FD0B803F1A1}">
      <dgm:prSet/>
      <dgm:spPr/>
      <dgm:t>
        <a:bodyPr/>
        <a:lstStyle/>
        <a:p>
          <a:endParaRPr lang="en-GB"/>
        </a:p>
      </dgm:t>
    </dgm:pt>
    <dgm:pt modelId="{DCE7470E-CD5F-3640-9DDA-D69EA4EC420D}" type="sibTrans" cxnId="{0DB727C8-25E4-B942-895D-8FD0B803F1A1}">
      <dgm:prSet/>
      <dgm:spPr/>
      <dgm:t>
        <a:bodyPr/>
        <a:lstStyle/>
        <a:p>
          <a:endParaRPr lang="en-GB"/>
        </a:p>
      </dgm:t>
    </dgm:pt>
    <dgm:pt modelId="{F65AC156-5EF9-8847-A2F9-B5D0993DE901}">
      <dgm:prSet phldrT="[Text]"/>
      <dgm:spPr/>
      <dgm:t>
        <a:bodyPr/>
        <a:lstStyle/>
        <a:p>
          <a:r>
            <a:rPr lang="en-GB" dirty="0"/>
            <a:t>Deep Learning</a:t>
          </a:r>
        </a:p>
      </dgm:t>
    </dgm:pt>
    <dgm:pt modelId="{49601938-76F9-A743-99F2-6D447B7E8036}" type="parTrans" cxnId="{B3F2622C-8624-5145-B23E-BD59B43F37F9}">
      <dgm:prSet/>
      <dgm:spPr/>
      <dgm:t>
        <a:bodyPr/>
        <a:lstStyle/>
        <a:p>
          <a:endParaRPr lang="en-GB"/>
        </a:p>
      </dgm:t>
    </dgm:pt>
    <dgm:pt modelId="{D9A71FCB-893B-5446-8B21-A6B57E956E18}" type="sibTrans" cxnId="{B3F2622C-8624-5145-B23E-BD59B43F37F9}">
      <dgm:prSet/>
      <dgm:spPr/>
      <dgm:t>
        <a:bodyPr/>
        <a:lstStyle/>
        <a:p>
          <a:endParaRPr lang="en-GB"/>
        </a:p>
      </dgm:t>
    </dgm:pt>
    <dgm:pt modelId="{00A3593C-76D5-B242-803F-A96EB68C1F79}" type="pres">
      <dgm:prSet presAssocID="{A51986FA-DAD6-D24A-B2F4-BEA33FA77CC7}" presName="Name0" presStyleCnt="0">
        <dgm:presLayoutVars>
          <dgm:chMax val="7"/>
          <dgm:resizeHandles val="exact"/>
        </dgm:presLayoutVars>
      </dgm:prSet>
      <dgm:spPr/>
    </dgm:pt>
    <dgm:pt modelId="{A6C5A4A1-F611-AD41-B292-C4F88F7DB54C}" type="pres">
      <dgm:prSet presAssocID="{A51986FA-DAD6-D24A-B2F4-BEA33FA77CC7}" presName="comp1" presStyleCnt="0"/>
      <dgm:spPr/>
    </dgm:pt>
    <dgm:pt modelId="{452F909A-192A-1F48-8802-29B18094DF2D}" type="pres">
      <dgm:prSet presAssocID="{A51986FA-DAD6-D24A-B2F4-BEA33FA77CC7}" presName="circle1" presStyleLbl="node1" presStyleIdx="0" presStyleCnt="3"/>
      <dgm:spPr/>
    </dgm:pt>
    <dgm:pt modelId="{EDB862BE-A76A-0349-94E7-B02E49E648B0}" type="pres">
      <dgm:prSet presAssocID="{A51986FA-DAD6-D24A-B2F4-BEA33FA77CC7}" presName="c1text" presStyleLbl="node1" presStyleIdx="0" presStyleCnt="3">
        <dgm:presLayoutVars>
          <dgm:bulletEnabled val="1"/>
        </dgm:presLayoutVars>
      </dgm:prSet>
      <dgm:spPr/>
    </dgm:pt>
    <dgm:pt modelId="{BBAF1C52-CA53-0E4A-9F42-54E217DF114F}" type="pres">
      <dgm:prSet presAssocID="{A51986FA-DAD6-D24A-B2F4-BEA33FA77CC7}" presName="comp2" presStyleCnt="0"/>
      <dgm:spPr/>
    </dgm:pt>
    <dgm:pt modelId="{D4DFBBCE-E954-B048-91B6-F9B8171D39C5}" type="pres">
      <dgm:prSet presAssocID="{A51986FA-DAD6-D24A-B2F4-BEA33FA77CC7}" presName="circle2" presStyleLbl="node1" presStyleIdx="1" presStyleCnt="3" custScaleX="98727" custScaleY="98727" custLinFactNeighborX="-239" custLinFactNeighborY="922"/>
      <dgm:spPr/>
    </dgm:pt>
    <dgm:pt modelId="{8C827F6B-6557-B040-8AD1-E774C19065C7}" type="pres">
      <dgm:prSet presAssocID="{A51986FA-DAD6-D24A-B2F4-BEA33FA77CC7}" presName="c2text" presStyleLbl="node1" presStyleIdx="1" presStyleCnt="3">
        <dgm:presLayoutVars>
          <dgm:bulletEnabled val="1"/>
        </dgm:presLayoutVars>
      </dgm:prSet>
      <dgm:spPr/>
    </dgm:pt>
    <dgm:pt modelId="{0088E8BE-54DB-D04B-8782-6C20E452D7A1}" type="pres">
      <dgm:prSet presAssocID="{A51986FA-DAD6-D24A-B2F4-BEA33FA77CC7}" presName="comp3" presStyleCnt="0"/>
      <dgm:spPr/>
    </dgm:pt>
    <dgm:pt modelId="{7C1309F8-A776-864D-BBA1-824FC73FB38C}" type="pres">
      <dgm:prSet presAssocID="{A51986FA-DAD6-D24A-B2F4-BEA33FA77CC7}" presName="circle3" presStyleLbl="node1" presStyleIdx="2" presStyleCnt="3" custScaleX="94623" custScaleY="94623" custLinFactNeighborX="-856" custLinFactNeighborY="2689"/>
      <dgm:spPr/>
    </dgm:pt>
    <dgm:pt modelId="{05DF6EC8-F06A-1745-AA65-7A8712B27666}" type="pres">
      <dgm:prSet presAssocID="{A51986FA-DAD6-D24A-B2F4-BEA33FA77CC7}" presName="c3text" presStyleLbl="node1" presStyleIdx="2" presStyleCnt="3">
        <dgm:presLayoutVars>
          <dgm:bulletEnabled val="1"/>
        </dgm:presLayoutVars>
      </dgm:prSet>
      <dgm:spPr/>
    </dgm:pt>
  </dgm:ptLst>
  <dgm:cxnLst>
    <dgm:cxn modelId="{BFD28D0C-D751-8141-BCD3-555DF9639DC3}" type="presOf" srcId="{F65AC156-5EF9-8847-A2F9-B5D0993DE901}" destId="{7C1309F8-A776-864D-BBA1-824FC73FB38C}" srcOrd="0" destOrd="0" presId="urn:microsoft.com/office/officeart/2005/8/layout/venn2"/>
    <dgm:cxn modelId="{EBB6FF0C-F7D8-CD41-B0C2-F4E3AF9AA62B}" type="presOf" srcId="{3B6FA7EC-B320-DA4B-985A-0526B9F18DC1}" destId="{D4DFBBCE-E954-B048-91B6-F9B8171D39C5}" srcOrd="0" destOrd="0" presId="urn:microsoft.com/office/officeart/2005/8/layout/venn2"/>
    <dgm:cxn modelId="{966EBF0E-B484-BB45-A5DB-AAAFCE943F20}" type="presOf" srcId="{F65AC156-5EF9-8847-A2F9-B5D0993DE901}" destId="{05DF6EC8-F06A-1745-AA65-7A8712B27666}" srcOrd="1" destOrd="0" presId="urn:microsoft.com/office/officeart/2005/8/layout/venn2"/>
    <dgm:cxn modelId="{B3F2622C-8624-5145-B23E-BD59B43F37F9}" srcId="{A51986FA-DAD6-D24A-B2F4-BEA33FA77CC7}" destId="{F65AC156-5EF9-8847-A2F9-B5D0993DE901}" srcOrd="2" destOrd="0" parTransId="{49601938-76F9-A743-99F2-6D447B7E8036}" sibTransId="{D9A71FCB-893B-5446-8B21-A6B57E956E18}"/>
    <dgm:cxn modelId="{41BB195F-C6C1-F74C-AE5D-67FC38789FBA}" type="presOf" srcId="{A51986FA-DAD6-D24A-B2F4-BEA33FA77CC7}" destId="{00A3593C-76D5-B242-803F-A96EB68C1F79}" srcOrd="0" destOrd="0" presId="urn:microsoft.com/office/officeart/2005/8/layout/venn2"/>
    <dgm:cxn modelId="{B524C764-6245-634B-B6B9-5B5C24796187}" type="presOf" srcId="{4E140EBA-B5AD-4441-B34C-6B7E340D1E06}" destId="{EDB862BE-A76A-0349-94E7-B02E49E648B0}" srcOrd="1" destOrd="0" presId="urn:microsoft.com/office/officeart/2005/8/layout/venn2"/>
    <dgm:cxn modelId="{D6151B9D-A311-BB43-ACE5-A13AB314C4CE}" srcId="{A51986FA-DAD6-D24A-B2F4-BEA33FA77CC7}" destId="{4E140EBA-B5AD-4441-B34C-6B7E340D1E06}" srcOrd="0" destOrd="0" parTransId="{5F9807F5-F5D2-EC49-A538-AE4756184586}" sibTransId="{E2ACBAB0-0076-9540-850D-34A7A01BD18A}"/>
    <dgm:cxn modelId="{DDB0A9BF-DF26-E145-96BA-FD8A649B9C75}" type="presOf" srcId="{4E140EBA-B5AD-4441-B34C-6B7E340D1E06}" destId="{452F909A-192A-1F48-8802-29B18094DF2D}" srcOrd="0" destOrd="0" presId="urn:microsoft.com/office/officeart/2005/8/layout/venn2"/>
    <dgm:cxn modelId="{0DB727C8-25E4-B942-895D-8FD0B803F1A1}" srcId="{A51986FA-DAD6-D24A-B2F4-BEA33FA77CC7}" destId="{3B6FA7EC-B320-DA4B-985A-0526B9F18DC1}" srcOrd="1" destOrd="0" parTransId="{21965C01-A3C6-B945-A8C3-1710F156B6ED}" sibTransId="{DCE7470E-CD5F-3640-9DDA-D69EA4EC420D}"/>
    <dgm:cxn modelId="{7136DEE1-54F6-BC4E-AE05-F3561FE66803}" type="presOf" srcId="{3B6FA7EC-B320-DA4B-985A-0526B9F18DC1}" destId="{8C827F6B-6557-B040-8AD1-E774C19065C7}" srcOrd="1" destOrd="0" presId="urn:microsoft.com/office/officeart/2005/8/layout/venn2"/>
    <dgm:cxn modelId="{D6357FE9-E343-D940-B92A-72271B1D0CDE}" type="presParOf" srcId="{00A3593C-76D5-B242-803F-A96EB68C1F79}" destId="{A6C5A4A1-F611-AD41-B292-C4F88F7DB54C}" srcOrd="0" destOrd="0" presId="urn:microsoft.com/office/officeart/2005/8/layout/venn2"/>
    <dgm:cxn modelId="{8BA25A43-614C-D341-9614-44C66E478640}" type="presParOf" srcId="{A6C5A4A1-F611-AD41-B292-C4F88F7DB54C}" destId="{452F909A-192A-1F48-8802-29B18094DF2D}" srcOrd="0" destOrd="0" presId="urn:microsoft.com/office/officeart/2005/8/layout/venn2"/>
    <dgm:cxn modelId="{3B3DC817-CD68-A34F-8358-45C61C6AE963}" type="presParOf" srcId="{A6C5A4A1-F611-AD41-B292-C4F88F7DB54C}" destId="{EDB862BE-A76A-0349-94E7-B02E49E648B0}" srcOrd="1" destOrd="0" presId="urn:microsoft.com/office/officeart/2005/8/layout/venn2"/>
    <dgm:cxn modelId="{DEB303B1-69CA-0943-B6A9-6DB9969254D0}" type="presParOf" srcId="{00A3593C-76D5-B242-803F-A96EB68C1F79}" destId="{BBAF1C52-CA53-0E4A-9F42-54E217DF114F}" srcOrd="1" destOrd="0" presId="urn:microsoft.com/office/officeart/2005/8/layout/venn2"/>
    <dgm:cxn modelId="{6E55CABB-25D9-7441-935D-498CC4D026BE}" type="presParOf" srcId="{BBAF1C52-CA53-0E4A-9F42-54E217DF114F}" destId="{D4DFBBCE-E954-B048-91B6-F9B8171D39C5}" srcOrd="0" destOrd="0" presId="urn:microsoft.com/office/officeart/2005/8/layout/venn2"/>
    <dgm:cxn modelId="{470871BE-D77C-6E4C-A113-C2A11DE9FD7E}" type="presParOf" srcId="{BBAF1C52-CA53-0E4A-9F42-54E217DF114F}" destId="{8C827F6B-6557-B040-8AD1-E774C19065C7}" srcOrd="1" destOrd="0" presId="urn:microsoft.com/office/officeart/2005/8/layout/venn2"/>
    <dgm:cxn modelId="{4990C5B0-C67C-1645-9033-E5AAE5A78C89}" type="presParOf" srcId="{00A3593C-76D5-B242-803F-A96EB68C1F79}" destId="{0088E8BE-54DB-D04B-8782-6C20E452D7A1}" srcOrd="2" destOrd="0" presId="urn:microsoft.com/office/officeart/2005/8/layout/venn2"/>
    <dgm:cxn modelId="{B11D9FD7-A29A-7D4A-BA2F-13719F052B22}" type="presParOf" srcId="{0088E8BE-54DB-D04B-8782-6C20E452D7A1}" destId="{7C1309F8-A776-864D-BBA1-824FC73FB38C}" srcOrd="0" destOrd="0" presId="urn:microsoft.com/office/officeart/2005/8/layout/venn2"/>
    <dgm:cxn modelId="{3F6417C7-86D9-BD48-BCC9-22D176122C9D}" type="presParOf" srcId="{0088E8BE-54DB-D04B-8782-6C20E452D7A1}" destId="{05DF6EC8-F06A-1745-AA65-7A8712B2766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F909A-192A-1F48-8802-29B18094DF2D}">
      <dsp:nvSpPr>
        <dsp:cNvPr id="0" name=""/>
        <dsp:cNvSpPr/>
      </dsp:nvSpPr>
      <dsp:spPr>
        <a:xfrm>
          <a:off x="2992609" y="0"/>
          <a:ext cx="6468512" cy="646851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Artificial</a:t>
          </a:r>
        </a:p>
        <a:p>
          <a:pPr marL="0" lvl="0" indent="0" algn="ctr" defTabSz="889000">
            <a:lnSpc>
              <a:spcPct val="90000"/>
            </a:lnSpc>
            <a:spcBef>
              <a:spcPct val="0"/>
            </a:spcBef>
            <a:spcAft>
              <a:spcPct val="35000"/>
            </a:spcAft>
            <a:buNone/>
          </a:pPr>
          <a:r>
            <a:rPr lang="en-GB" sz="2000" kern="1200" dirty="0"/>
            <a:t>Intelligence</a:t>
          </a:r>
        </a:p>
      </dsp:txBody>
      <dsp:txXfrm>
        <a:off x="5096492" y="323425"/>
        <a:ext cx="2260744" cy="970276"/>
      </dsp:txXfrm>
    </dsp:sp>
    <dsp:sp modelId="{D4DFBBCE-E954-B048-91B6-F9B8171D39C5}">
      <dsp:nvSpPr>
        <dsp:cNvPr id="0" name=""/>
        <dsp:cNvSpPr/>
      </dsp:nvSpPr>
      <dsp:spPr>
        <a:xfrm>
          <a:off x="3820457" y="1678886"/>
          <a:ext cx="4789625" cy="4789625"/>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Machine Learning</a:t>
          </a:r>
        </a:p>
      </dsp:txBody>
      <dsp:txXfrm>
        <a:off x="5099287" y="1978237"/>
        <a:ext cx="2231965" cy="898054"/>
      </dsp:txXfrm>
    </dsp:sp>
    <dsp:sp modelId="{7C1309F8-A776-864D-BBA1-824FC73FB38C}">
      <dsp:nvSpPr>
        <dsp:cNvPr id="0" name=""/>
        <dsp:cNvSpPr/>
      </dsp:nvSpPr>
      <dsp:spPr>
        <a:xfrm>
          <a:off x="4669004" y="3408161"/>
          <a:ext cx="3060350" cy="3060350"/>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Deep Learning</a:t>
          </a:r>
        </a:p>
      </dsp:txBody>
      <dsp:txXfrm>
        <a:off x="5117182" y="4173249"/>
        <a:ext cx="2163994" cy="1530175"/>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LV"/>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38DFA96-F4C8-344E-9678-9E929958C49C}" type="datetimeFigureOut">
              <a:rPr lang="en-LV" smtClean="0"/>
              <a:t>8/26/23</a:t>
            </a:fld>
            <a:endParaRPr lang="en-LV"/>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LV"/>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LV"/>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8B5B331-3B16-3140-A26E-1882A4D37138}" type="slidenum">
              <a:rPr lang="en-LV" smtClean="0"/>
              <a:t>‹#›</a:t>
            </a:fld>
            <a:endParaRPr lang="en-LV"/>
          </a:p>
        </p:txBody>
      </p:sp>
    </p:spTree>
    <p:extLst>
      <p:ext uri="{BB962C8B-B14F-4D97-AF65-F5344CB8AC3E}">
        <p14:creationId xmlns:p14="http://schemas.microsoft.com/office/powerpoint/2010/main" val="87615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Šiandien kalbėsime apie dirbtinį intelektą ir visą jo keliamą šurmulį šiuolaikiniame pasaulyje. Taigi ()</a:t>
            </a:r>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1</a:t>
            </a:fld>
            <a:endParaRPr lang="en-LV"/>
          </a:p>
        </p:txBody>
      </p:sp>
    </p:spTree>
    <p:extLst>
      <p:ext uri="{BB962C8B-B14F-4D97-AF65-F5344CB8AC3E}">
        <p14:creationId xmlns:p14="http://schemas.microsoft.com/office/powerpoint/2010/main" val="162092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Intelektas yra ne vien tik mokymosi gebėjimas, tai yra daug daugiau. Tai kompleksinė savybė, į kurią įeina keletas komponentų: mokymasis iš patirties, žinių apibendrinimas, šablonų atpažinimas, sudėtingų idėjų supratimas ir kūrybiškumo išraiška.</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Mokymasis iš patirties yra būtinas mūsų evoliucijos dalis. Tai yra tai, kas mums leidžia ne tik įveikti iššūkius, bet ir išmokti iš jų, kad ateityje galėtume efektyviau veikti. Taip mes vengiame pakartotinų klaidų ir greičiau prisitaikome prie naujų aplinkybių.</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Žinių apibendrinimas yra mūsų gebėjimas taikyti mūsų jau turimas žinias įvairiose situacijose. Pavyzdžiui, jei jūs išmokote dirbti su viena programa, tai žinių apibendrinimas leidžia jums greičiau suvokti, kaip dirbti su panašiomis programomis.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Šablonų atpažinimas yra esminė mūsų gebėjimo analizuoti ir suprasti informaciją dalis. Tai gali būti kaip kalbos supratimas, taip ir sudėtingų problemų sprendimas matematikoje ar kitose srityse.</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Sudėtingų idėjų supratimas reiškia mūsų gebėjimą įsigilinti į kompleksines sąvokas, rasti tarp jų ryšius ir taikyti juos praktikoje. Tai yra ypač svarbu akademiniame pasaulyje, bet ir gyvenimo įgūdžiuose, kai mes bandome suprasti sudėtingas socialines ar etines dilemas.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Galiausiai, kūrybiškumas yra unikalus intelekto aspektas, kuris mums leidžia generuoti naujas idėjas, sprendimus ar meninę išraišką. Tai yra tai, kas mūsų kultūrą veda pirmyn, leidžia mums kurti naujoves ir spręsti nepriklausomai nuo mūsų amžiaus, išsilavinimo ar profesijos.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Todėl, intelektas nėra vien tik akademinių žinių rinkinys arba įgūdžių, įgytų mokykloje ar universitete, suma. Tai yra bendras mūsų gebėjimas mokytis, suprasti ir kurti - ir tai yra tai, kas daro mus iš tikrųjų žmonėmis.</a:t>
            </a:r>
          </a:p>
        </p:txBody>
      </p:sp>
      <p:sp>
        <p:nvSpPr>
          <p:cNvPr id="4" name="Slide Number Placeholder 3"/>
          <p:cNvSpPr>
            <a:spLocks noGrp="1"/>
          </p:cNvSpPr>
          <p:nvPr>
            <p:ph type="sldNum" sz="quarter" idx="5"/>
          </p:nvPr>
        </p:nvSpPr>
        <p:spPr/>
        <p:txBody>
          <a:bodyPr/>
          <a:lstStyle/>
          <a:p>
            <a:fld id="{58B5B331-3B16-3140-A26E-1882A4D37138}" type="slidenum">
              <a:rPr lang="en-LV" smtClean="0"/>
              <a:t>10</a:t>
            </a:fld>
            <a:endParaRPr lang="en-LV"/>
          </a:p>
        </p:txBody>
      </p:sp>
    </p:spTree>
    <p:extLst>
      <p:ext uri="{BB962C8B-B14F-4D97-AF65-F5344CB8AC3E}">
        <p14:creationId xmlns:p14="http://schemas.microsoft.com/office/powerpoint/2010/main" val="258976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[LT] </a:t>
            </a:r>
            <a:r>
              <a:rPr lang="lt-LT" b="0" i="0" u="none" strike="noStrike" dirty="0">
                <a:solidFill>
                  <a:srgbClr val="374151"/>
                </a:solidFill>
                <a:effectLst/>
                <a:latin typeface="Söhne"/>
              </a:rPr>
              <a:t>Dabar detaliau aptarsime intelekto savybes</a:t>
            </a:r>
            <a:br>
              <a:rPr lang="lt-LT" b="0" i="0" u="none" strike="noStrike" dirty="0">
                <a:solidFill>
                  <a:srgbClr val="374151"/>
                </a:solidFill>
                <a:effectLst/>
                <a:latin typeface="Söhne"/>
              </a:rPr>
            </a:br>
            <a:br>
              <a:rPr lang="lt-LT" b="1" i="0" u="none" strike="noStrike" dirty="0">
                <a:solidFill>
                  <a:srgbClr val="374151"/>
                </a:solidFill>
                <a:effectLst/>
                <a:latin typeface="Söhne"/>
              </a:rPr>
            </a:br>
            <a:r>
              <a:rPr lang="lt-LT" b="1" i="0" u="none" strike="noStrike" dirty="0">
                <a:solidFill>
                  <a:srgbClr val="374151"/>
                </a:solidFill>
                <a:effectLst/>
                <a:latin typeface="Söhne"/>
              </a:rPr>
              <a:t>Žinių apibendrinimas</a:t>
            </a:r>
            <a:r>
              <a:rPr lang="lt-LT" b="0" i="0" u="none" strike="noStrike" dirty="0">
                <a:solidFill>
                  <a:srgbClr val="374151"/>
                </a:solidFill>
                <a:effectLst/>
                <a:latin typeface="Söhne"/>
              </a:rPr>
              <a:t>: Žmonės turi gebėjimą taikyti vienoje situacijoje įgytas žinias kitose panašiose situacijose. Pavyzdžiui, jei jūs sužinojote, kaip spręsti tam tikrą problemą savo specialybėje, jums bus lengviau taikyti šį metodą panašioms problemoms kitose srityse. Tai yra tai, kas mums leidžia būti lanksčiais ir efektyviais įvairiose gyvenimo srityse, net jei konkrečios situacijos aplinkybės yra naujos ar nepažįstamos.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Mokymasis iš patirties</a:t>
            </a:r>
            <a:r>
              <a:rPr lang="lt-LT" b="0" i="0" u="none" strike="noStrike" dirty="0">
                <a:solidFill>
                  <a:srgbClr val="374151"/>
                </a:solidFill>
                <a:effectLst/>
                <a:latin typeface="Söhne"/>
              </a:rPr>
              <a:t>: Intelekto viena svarbiausių dalis yra mokytis iš savo ankstesnių patirčių ir taikyti šias žinias, priimant informuotus sprendimus ateityje. Tai reiškia, kad mes ne tik prisimename savo klaidas ar sėkmes, bet ir suprantame jas, kad vėliau galėtume geriau pasirinkti veiksmų kryptį. Tai yra tai, kas mus saugo nuo pakartotinų klaidų ir leidžia mums nuolat tobulėti.</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1" i="0" u="none" strike="noStrike" dirty="0">
                <a:solidFill>
                  <a:srgbClr val="374151"/>
                </a:solidFill>
                <a:effectLst/>
                <a:latin typeface="Söhne"/>
              </a:rPr>
              <a:t>Šablonų atpažinimas</a:t>
            </a:r>
            <a:r>
              <a:rPr lang="lt-LT" b="0" i="0" u="none" strike="noStrike" dirty="0">
                <a:solidFill>
                  <a:srgbClr val="374151"/>
                </a:solidFill>
                <a:effectLst/>
                <a:latin typeface="Söhne"/>
              </a:rPr>
              <a:t>: Tai mūsų galimybė atpažinti pasikartojančius elementus, tendencijas ar struktūras duomenyse ar jutimo informacijoje. Intelekto šerdyje yra gebėjimas atpažinti šablonus duomenyse ar jutimuose. Šis įgūdis leidžia intelektualioms būtybėms atpažinti ryšius ir koreliacijas, kurie gali būti ne iš karto akivaizdūs, taip padedant mums giliau suprasti mus supantį pasaulį.</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lt-LT" b="0" i="0" u="none" strike="noStrike" dirty="0">
                <a:solidFill>
                  <a:srgbClr val="374151"/>
                </a:solidFill>
                <a:effectLst/>
                <a:latin typeface="Söhne"/>
              </a:rPr>
              <a:t>[EN] </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en-GB" b="1" dirty="0">
                <a:effectLst/>
              </a:rPr>
              <a:t>Generalizing knowledge: </a:t>
            </a:r>
            <a:r>
              <a:rPr lang="en-GB" dirty="0">
                <a:effectLst/>
              </a:rPr>
              <a:t>Intelligent beings possess the ability to apply knowledge gained in one context to other, similar situations. This generalization enables individuals to adapt their knowledge and skills, allowing them to approach new problems with a foundation of prior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Learning from experience: </a:t>
            </a:r>
            <a:r>
              <a:rPr lang="en-GB" dirty="0"/>
              <a:t>To learn from past experiences and use that knowledge to make informed decisions in the future is a critical component of intelligence. This involves the recognition of patterns and the ability to generalize from specific instances to broader contexts.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Pattern recognition: </a:t>
            </a:r>
            <a:r>
              <a:rPr lang="en-GB" dirty="0"/>
              <a:t>Central to intelligence is the capacity to recognize patterns in data or sensory input. This skill enables intelligent beings to identify relationships and correlations that may not be immediately apparent, leading to a deeper understanding of the world around them.</a:t>
            </a:r>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11</a:t>
            </a:fld>
            <a:endParaRPr lang="en-LV"/>
          </a:p>
        </p:txBody>
      </p:sp>
    </p:spTree>
    <p:extLst>
      <p:ext uri="{BB962C8B-B14F-4D97-AF65-F5344CB8AC3E}">
        <p14:creationId xmlns:p14="http://schemas.microsoft.com/office/powerpoint/2010/main" val="345700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[LT] </a:t>
            </a:r>
          </a:p>
          <a:p>
            <a:pPr algn="l"/>
            <a:endParaRPr lang="lt-LT" b="1" i="0" u="none" strike="noStrike" dirty="0">
              <a:solidFill>
                <a:srgbClr val="374151"/>
              </a:solidFill>
              <a:effectLst/>
              <a:latin typeface="Söhne"/>
            </a:endParaRPr>
          </a:p>
          <a:p>
            <a:pPr algn="l"/>
            <a:r>
              <a:rPr lang="lt-LT" b="1" i="0" u="none" strike="noStrike" dirty="0">
                <a:solidFill>
                  <a:srgbClr val="374151"/>
                </a:solidFill>
                <a:effectLst/>
                <a:latin typeface="Söhne"/>
              </a:rPr>
              <a:t>Problemų sprendimas</a:t>
            </a:r>
            <a:r>
              <a:rPr lang="lt-LT" b="0" i="0" u="none" strike="noStrike" dirty="0">
                <a:solidFill>
                  <a:srgbClr val="374151"/>
                </a:solidFill>
                <a:effectLst/>
                <a:latin typeface="Söhne"/>
              </a:rPr>
              <a:t>: Gebėjimas susidurti su iššūkiais ir kurti sprendimus yra pagrindinis intelekto aspektas. Tai apima logišką mąstymą, informacijos analizę ir </a:t>
            </a:r>
            <a:r>
              <a:rPr lang="lt-LT" b="0" i="0" u="none" strike="noStrike" dirty="0" err="1">
                <a:solidFill>
                  <a:srgbClr val="374151"/>
                </a:solidFill>
                <a:effectLst/>
                <a:latin typeface="Söhne"/>
              </a:rPr>
              <a:t>kūrybinškumą</a:t>
            </a:r>
            <a:r>
              <a:rPr lang="lt-LT" b="0" i="0" u="none" strike="noStrike" dirty="0">
                <a:solidFill>
                  <a:srgbClr val="374151"/>
                </a:solidFill>
                <a:effectLst/>
                <a:latin typeface="Söhne"/>
              </a:rPr>
              <a:t>, kuris padeda įveikti kliūtis. Pvz., kai susiduriame su sudėtinga užduotimi, mes turime sugebėti suskaidyti ją į valdomas dalis, analizuoti kiekvieną jų atskirai ir galiausiai rasti efektyviausią sprendimo būdą.</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Kūrybiškumas</a:t>
            </a:r>
            <a:r>
              <a:rPr lang="lt-LT" b="0" i="0" u="none" strike="noStrike" dirty="0">
                <a:solidFill>
                  <a:srgbClr val="374151"/>
                </a:solidFill>
                <a:effectLst/>
                <a:latin typeface="Söhne"/>
              </a:rPr>
              <a:t>: Tai gebėjimas galvoti kūrybiškai ir kurti inovatyvias idėjas ar sprendimus. Kūrybiškumas nėra ribojamas vien tik menininkams ar rašytojams. Kiekvienas žmogus gali išreikšti kūrybiškumą savo darbo, mokymosi ar net kasdieniame gyvenime. Ar tai būtų naujas būdas </a:t>
            </a:r>
            <a:r>
              <a:rPr lang="lt-LT" b="0" i="0" u="none" strike="noStrike" dirty="0" err="1">
                <a:solidFill>
                  <a:srgbClr val="374151"/>
                </a:solidFill>
                <a:effectLst/>
                <a:latin typeface="Söhne"/>
              </a:rPr>
              <a:t>spresti</a:t>
            </a:r>
            <a:r>
              <a:rPr lang="lt-LT" b="0" i="0" u="none" strike="noStrike" dirty="0">
                <a:solidFill>
                  <a:srgbClr val="374151"/>
                </a:solidFill>
                <a:effectLst/>
                <a:latin typeface="Söhne"/>
              </a:rPr>
              <a:t> seną problemą ar originali idėja, kūrybiškumas leidžia mums žiūrėti į pasaulį kitaip.</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Pritaikomumas</a:t>
            </a:r>
            <a:r>
              <a:rPr lang="lt-LT" b="0" i="0" u="none" strike="noStrike" dirty="0">
                <a:solidFill>
                  <a:srgbClr val="374151"/>
                </a:solidFill>
                <a:effectLst/>
                <a:latin typeface="Söhne"/>
              </a:rPr>
              <a:t>: Intelektas glaudžiai susijęs su asmeniu, kuris geba prisitaikyti prie naujų situacijų ir aplinkos. Tai reiškia elgesio reguliavimą ir žinių taikymą naujose srityse, parodant lankstumą pokyčių akivaizdoje. Pavyzdžiui, jei mes persikeliame į kitą šalį ar pradedame naują darbą, mūsų intelektas mums padeda suprasti, kaip prisitaikyti prie naujų socialinių taisyklių, darbo reikalavimų ar kultūrinių ypatumų.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Susumuojant, intelektas nėra vien tik informacijos žinojimas. Tai yra mūsų gebėjimas mokytis, kurti, prisitaikyti ir spręsti problemas. Be intelekto, mes negalėtume veiksmingai veikti sudėtingame ir nuolat kintančiame pasaulyje, kuriame gyvename.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[EN] </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LV" b="0">
                <a:effectLst/>
              </a:rPr>
              <a:t>P</a:t>
            </a:r>
            <a:r>
              <a:rPr lang="en-GB" b="1" dirty="0" err="1">
                <a:effectLst/>
              </a:rPr>
              <a:t>roblem</a:t>
            </a:r>
            <a:r>
              <a:rPr lang="en-GB" b="1" dirty="0">
                <a:effectLst/>
              </a:rPr>
              <a:t>-solving: </a:t>
            </a:r>
            <a:r>
              <a:rPr lang="en-GB" dirty="0">
                <a:effectLst/>
              </a:rPr>
              <a:t>Ability to approach challenges and create solutions is a fundamental aspect of intelligence. This includes the capacity to reason logically, </a:t>
            </a:r>
            <a:r>
              <a:rPr lang="en-GB" dirty="0" err="1">
                <a:effectLst/>
              </a:rPr>
              <a:t>analyze</a:t>
            </a:r>
            <a:r>
              <a:rPr lang="en-GB" dirty="0">
                <a:effectLst/>
              </a:rPr>
              <a:t> information, and employ creativity to overcome obstacles.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Creativity: </a:t>
            </a:r>
            <a:r>
              <a:rPr lang="en-GB" dirty="0"/>
              <a:t>The ability to think creatively and develop innovative ideas or solutions. This involves the capacity to approach problems from unique perspectives, generating novel and effective strategies for addressing challenges.</a:t>
            </a:r>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Adaptability: </a:t>
            </a:r>
            <a:r>
              <a:rPr lang="en-GB" dirty="0"/>
              <a:t>Intelligence is closely tied to an individual's ability to adapt to new situations and environments. This involves adjusting </a:t>
            </a:r>
            <a:r>
              <a:rPr lang="en-GB" dirty="0" err="1"/>
              <a:t>behaviors</a:t>
            </a:r>
            <a:r>
              <a:rPr lang="en-GB" dirty="0"/>
              <a:t> and applying knowledge to new contexts, demonstrating flexibility in the face of change.</a:t>
            </a:r>
            <a:endParaRPr lang="en-LV"/>
          </a:p>
          <a:p>
            <a:endParaRPr lang="en-LV"/>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effectLst/>
              </a:rPr>
              <a:t>While defining intelligence precisely remains a challenge, these attributes provide a foundation for understanding the concept of intelligence in both humans and machines.</a:t>
            </a:r>
          </a:p>
          <a:p>
            <a:endParaRPr lang="en-LV"/>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12</a:t>
            </a:fld>
            <a:endParaRPr lang="en-LV"/>
          </a:p>
        </p:txBody>
      </p:sp>
    </p:spTree>
    <p:extLst>
      <p:ext uri="{BB962C8B-B14F-4D97-AF65-F5344CB8AC3E}">
        <p14:creationId xmlns:p14="http://schemas.microsoft.com/office/powerpoint/2010/main" val="749476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O dabar apibrėžkime kas yra </a:t>
            </a:r>
            <a:r>
              <a:rPr lang="lt-LT" b="0" i="0" u="none" strike="noStrike" dirty="0" err="1">
                <a:solidFill>
                  <a:srgbClr val="374151"/>
                </a:solidFill>
                <a:effectLst/>
                <a:latin typeface="Söhne"/>
              </a:rPr>
              <a:t>dirtbtinis</a:t>
            </a:r>
            <a:r>
              <a:rPr lang="lt-LT" b="0" i="0" u="none" strike="noStrike" dirty="0">
                <a:solidFill>
                  <a:srgbClr val="374151"/>
                </a:solidFill>
                <a:effectLst/>
                <a:latin typeface="Söhne"/>
              </a:rPr>
              <a:t> intelektas. Dirbtinis intelektas siekia sukurti mašinas, kurios galėtų simuliuoti žmogaus intelektą, imituodamos žmogaus </a:t>
            </a:r>
            <a:r>
              <a:rPr lang="lt-LT" b="0" i="0" u="none" strike="noStrike" dirty="0" err="1">
                <a:solidFill>
                  <a:srgbClr val="374151"/>
                </a:solidFill>
                <a:effectLst/>
                <a:latin typeface="Söhne"/>
              </a:rPr>
              <a:t>kognicijos</a:t>
            </a:r>
            <a:r>
              <a:rPr lang="lt-LT" b="0" i="0" u="none" strike="noStrike" dirty="0">
                <a:solidFill>
                  <a:srgbClr val="374151"/>
                </a:solidFill>
                <a:effectLst/>
                <a:latin typeface="Söhne"/>
              </a:rPr>
              <a:t> arba kitaip smegenų savybes, tokias kaip problemų sprendimas, šablonų atpažinimas, sprendimų priėmimas ir natūralios kalbos supratimas.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[LT] Kai kalbame apie dirbtinį intelektą (DI), tai apibrėžiama kaip kompiuterių sistemų ir algoritmų, kurie imituoja žmogaus intelektą, kūrimas ir įgyvendinimas. DI stengiasi sukurti mašinas, kurios gali atlikti užduotis, paprastai siejamas su žmogaus </a:t>
            </a:r>
            <a:r>
              <a:rPr lang="lt-LT" b="0" i="0" u="none" strike="noStrike" dirty="0" err="1">
                <a:solidFill>
                  <a:srgbClr val="374151"/>
                </a:solidFill>
                <a:effectLst/>
                <a:latin typeface="Söhne"/>
              </a:rPr>
              <a:t>kognicija</a:t>
            </a:r>
            <a:r>
              <a:rPr lang="lt-LT" b="0" i="0" u="none" strike="noStrike" dirty="0">
                <a:solidFill>
                  <a:srgbClr val="374151"/>
                </a:solidFill>
                <a:effectLst/>
                <a:latin typeface="Söhne"/>
              </a:rPr>
              <a:t>/smegenimis, tokias kaip problemų sprendimas, šablonų atpažinimas, sprendimų priėmimas ir natūralios kalbos supratimas. Imituodamos žmogaus intelekto savybes, DI sistemos gali mokytis iš patirties, prisitaikyti prie naujų situacijų ir demonstruoti tam tikrą autonomiją savo veiksmuose.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Vadinasi, kai kalbame apie dirbtinį intelektą, mes nekalbame apie įprastą kompiuterinę programą, kuri yra paruošta atlikti konkrečias komandas. DI siekia kurti sistemas, kurios gali mokytis, prisitaikyti ir sprendžiant problemas remtis tam tikra autonomija, panašiai kaip žmogus. Tai yra nepaprastai sudėtingas ir inovatyvus mokslinių tyrimų laukas, kuris keičia mūsų požiūrį į technologiją ir jos galimybes.</a:t>
            </a:r>
          </a:p>
          <a:p>
            <a:pPr algn="l"/>
            <a:endParaRPr lang="lt-LT" b="0" i="0" u="none" strike="noStrike"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lt-LT" b="0" i="0" u="none" strike="noStrike" dirty="0">
                <a:solidFill>
                  <a:srgbClr val="374151"/>
                </a:solidFill>
                <a:effectLst/>
                <a:latin typeface="Söhne"/>
              </a:rPr>
              <a:t>[EN] </a:t>
            </a:r>
            <a:r>
              <a:rPr lang="en-GB" dirty="0"/>
              <a:t>Artificial Intelligence (AI) can be defined as the development and implementation of computer systems and algorithms that simulate human intelligence. It seeks to create machines that can perform tasks typically associated with human cognition, such as problem-solving, pattern recognition, decision-making, and understanding natural language. By imitating the attributes of human intelligence, AI systems can learn from experience, adapt to new situations, and exhibit some degree of autonomy in their actions.</a:t>
            </a:r>
            <a:endParaRPr lang="en-LV"/>
          </a:p>
          <a:p>
            <a:endParaRPr lang="en-LV"/>
          </a:p>
          <a:p>
            <a:pPr algn="l"/>
            <a:endParaRPr lang="lt-LT" b="0" i="0" u="none" strike="noStrike"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58B5B331-3B16-3140-A26E-1882A4D37138}" type="slidenum">
              <a:rPr lang="en-LV" smtClean="0"/>
              <a:t>13</a:t>
            </a:fld>
            <a:endParaRPr lang="en-LV"/>
          </a:p>
        </p:txBody>
      </p:sp>
    </p:spTree>
    <p:extLst>
      <p:ext uri="{BB962C8B-B14F-4D97-AF65-F5344CB8AC3E}">
        <p14:creationId xmlns:p14="http://schemas.microsoft.com/office/powerpoint/2010/main" val="79322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[LT] Dabar pakalbėsime apie dirbtinio intelekto tipus:</a:t>
            </a:r>
            <a:br>
              <a:rPr lang="lt-LT" b="0" i="0" u="none" strike="noStrike" dirty="0">
                <a:solidFill>
                  <a:srgbClr val="374151"/>
                </a:solidFill>
                <a:effectLst/>
                <a:latin typeface="Söhne"/>
              </a:rPr>
            </a:br>
            <a:br>
              <a:rPr lang="lt-LT" b="0" i="0" u="none" strike="noStrike" dirty="0">
                <a:solidFill>
                  <a:srgbClr val="374151"/>
                </a:solidFill>
                <a:effectLst/>
                <a:latin typeface="Söhne"/>
              </a:rPr>
            </a:br>
            <a:r>
              <a:rPr lang="lt-LT" b="0" i="0" u="none" strike="noStrike" dirty="0">
                <a:solidFill>
                  <a:srgbClr val="374151"/>
                </a:solidFill>
                <a:effectLst/>
                <a:latin typeface="Söhne"/>
              </a:rPr>
              <a:t>Siauro dirbtinio intelekto (arba silpnojo DI) sistema skirta atlikti konkrečias užduotis arba spręsti </a:t>
            </a:r>
            <a:r>
              <a:rPr lang="lt-LT" b="0" i="0" u="none" strike="noStrike" dirty="0" err="1">
                <a:solidFill>
                  <a:srgbClr val="374151"/>
                </a:solidFill>
                <a:effectLst/>
                <a:latin typeface="Söhne"/>
              </a:rPr>
              <a:t>konkretčas</a:t>
            </a:r>
            <a:r>
              <a:rPr lang="lt-LT" b="0" i="0" u="none" strike="noStrike" dirty="0">
                <a:solidFill>
                  <a:srgbClr val="374151"/>
                </a:solidFill>
                <a:effectLst/>
                <a:latin typeface="Söhne"/>
              </a:rPr>
              <a:t> problemas. Tokios sistemos yra labai specializuotos ir puikiai atlieka savo numatytas funkcijas, tačiau neturi galimybės pritaikyti savo žinių ar atlikti užduočių už jų kompetencijos ribų.</a:t>
            </a:r>
          </a:p>
          <a:p>
            <a:pPr algn="l"/>
            <a:r>
              <a:rPr lang="lt-LT" b="0" i="0" u="none" strike="noStrike" dirty="0">
                <a:solidFill>
                  <a:srgbClr val="374151"/>
                </a:solidFill>
                <a:effectLst/>
                <a:latin typeface="Söhne"/>
              </a:rPr>
              <a:t>Visi iki šiol sukurti DI yra siauro dirbtinio intelekto.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Vadinamoji siauroji dirbtinio intelekto sistema, dar žinoma kaip silpnasis DI, yra skirta atlikti specifines užduotis arba spręsti konkrečias problemas. Pavyzdžiui:</a:t>
            </a:r>
          </a:p>
          <a:p>
            <a:pPr algn="l">
              <a:buFont typeface="Arial" panose="020B0604020202020204" pitchFamily="34" charset="0"/>
              <a:buChar char="•"/>
            </a:pPr>
            <a:r>
              <a:rPr lang="lt-LT" b="0" i="0" u="none" strike="noStrike" dirty="0">
                <a:solidFill>
                  <a:srgbClr val="374151"/>
                </a:solidFill>
                <a:effectLst/>
                <a:latin typeface="Söhne"/>
              </a:rPr>
              <a:t>Virtualūs asistentai, tokie kaip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ar </a:t>
            </a:r>
            <a:r>
              <a:rPr lang="lt-LT" b="0" i="0" u="none" strike="noStrike" dirty="0" err="1">
                <a:solidFill>
                  <a:srgbClr val="374151"/>
                </a:solidFill>
                <a:effectLst/>
                <a:latin typeface="Söhne"/>
              </a:rPr>
              <a:t>Alexa</a:t>
            </a:r>
            <a:r>
              <a:rPr lang="lt-LT" b="0" i="0" u="none" strike="noStrike" dirty="0">
                <a:solidFill>
                  <a:srgbClr val="374151"/>
                </a:solidFill>
                <a:effectLst/>
                <a:latin typeface="Söhne"/>
              </a:rPr>
              <a:t>, kurie gali atsakyti į klausimus ir atlikti paprastas užduotis.</a:t>
            </a:r>
          </a:p>
          <a:p>
            <a:pPr algn="l">
              <a:buFont typeface="Arial" panose="020B0604020202020204" pitchFamily="34" charset="0"/>
              <a:buChar char="•"/>
            </a:pPr>
            <a:r>
              <a:rPr lang="lt-LT" b="0" i="0" u="none" strike="noStrike" dirty="0">
                <a:solidFill>
                  <a:srgbClr val="374151"/>
                </a:solidFill>
                <a:effectLst/>
                <a:latin typeface="Söhne"/>
              </a:rPr>
              <a:t>Rekomendacinės sistemos, kurias naudoja e-prekybos svetainės ir transliavimo platformos, siūlančios produktus ar turinį pagal vartotojo pageidavimus.</a:t>
            </a:r>
          </a:p>
          <a:p>
            <a:pPr algn="l">
              <a:buFont typeface="Arial" panose="020B0604020202020204" pitchFamily="34" charset="0"/>
              <a:buChar char="•"/>
            </a:pPr>
            <a:r>
              <a:rPr lang="lt-LT" b="0" i="0" u="none" strike="noStrike" dirty="0">
                <a:solidFill>
                  <a:srgbClr val="374151"/>
                </a:solidFill>
                <a:effectLst/>
                <a:latin typeface="Söhne"/>
              </a:rPr>
              <a:t>Sukčiavimo aptikimo sistemos bankininkystėje ir finansuose.</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Siaurojo dirbtinio intelekto apribojimai yra jo </a:t>
            </a:r>
            <a:r>
              <a:rPr lang="lt-LT" b="0" i="0" u="none" strike="noStrike" dirty="0" err="1">
                <a:solidFill>
                  <a:srgbClr val="374151"/>
                </a:solidFill>
                <a:effectLst/>
                <a:latin typeface="Söhne"/>
              </a:rPr>
              <a:t>negalimybė</a:t>
            </a:r>
            <a:r>
              <a:rPr lang="lt-LT" b="0" i="0" u="none" strike="noStrike" dirty="0">
                <a:solidFill>
                  <a:srgbClr val="374151"/>
                </a:solidFill>
                <a:effectLst/>
                <a:latin typeface="Söhne"/>
              </a:rPr>
              <a:t> prisitaikyti prie naujų užduočių ar situacijų už savo specializacijos ribų ir priklausomybė nuo didelių duomenų kiekių efektyviam veikimui.</a:t>
            </a:r>
          </a:p>
          <a:p>
            <a:pPr algn="l"/>
            <a:br>
              <a:rPr lang="en-GB" dirty="0">
                <a:effectLst/>
              </a:rPr>
            </a:br>
            <a:r>
              <a:rPr lang="en-GB" dirty="0">
                <a:effectLst/>
              </a:rPr>
              <a:t>[EN] Narrow AI, also known as weak AI, refers to AI systems designed to perform specific tasks or solve particular problems. These systems are highly specialized and excel in their designated areas but lack the ability to generalize their knowledge or perform tasks outside their domain. Examples of narrow AI include:</a:t>
            </a:r>
          </a:p>
          <a:p>
            <a:pPr algn="l"/>
            <a:r>
              <a:rPr lang="en-GB" dirty="0">
                <a:effectLst/>
              </a:rPr>
              <a:t>- Virtual assistants like Siri and Alexa, which can answer questions and perform simple tasks.</a:t>
            </a:r>
            <a:br>
              <a:rPr lang="en-GB" dirty="0">
                <a:effectLst/>
              </a:rPr>
            </a:br>
            <a:r>
              <a:rPr lang="en-GB" dirty="0">
                <a:effectLst/>
              </a:rPr>
              <a:t>- Recommendation systems used by e-commerce websites and streaming platforms to suggest products or content based on user preferences.</a:t>
            </a:r>
            <a:br>
              <a:rPr lang="en-GB" dirty="0">
                <a:effectLst/>
              </a:rPr>
            </a:br>
            <a:r>
              <a:rPr lang="en-GB" dirty="0">
                <a:effectLst/>
              </a:rPr>
              <a:t>- Fraud detection systems in banking and finance.</a:t>
            </a:r>
          </a:p>
          <a:p>
            <a:pPr algn="l"/>
            <a:r>
              <a:rPr lang="en-GB" dirty="0">
                <a:effectLst/>
              </a:rPr>
              <a:t>The limitations of narrow AI include its inability to adapt to new tasks or situations outside its specialization, and its reliance on large amounts of data to function effectively.</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14</a:t>
            </a:fld>
            <a:endParaRPr lang="en-LV"/>
          </a:p>
        </p:txBody>
      </p:sp>
    </p:spTree>
    <p:extLst>
      <p:ext uri="{BB962C8B-B14F-4D97-AF65-F5344CB8AC3E}">
        <p14:creationId xmlns:p14="http://schemas.microsoft.com/office/powerpoint/2010/main" val="157095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Bendrasis dirbtinis intelektas (arba stiprusis DI) - taip pat vadinamas bendrąja dirbtine inteligencija (BDI) arba angliškai AGI, apibrėžia DI sistemas, turinčias žmogaus lygio intelektą, kurios gali suprasti ir atlikti bet kokią intelektualią užduotį, kurią gali atlikti žmogus. Bendrasis DI turėtų mokėti mokytis, mąstyti ir prisitaikyti prie įvairių užduočių ir sričių taip, kaip tai gali padaryti žmogus.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Bendrasis dirbtinis intelektas, taip pat vadinamas stipriuoju DI ar bendrąja dirbtine inteligencija (BDI), apibrėžia DI sistemas su žmogaus lygio intelektu, kurios gali suprasti ir atlikti bet kokią intelektualią užduotį, kurią žmogus gali atlikti. Bendrasis DI turėtų mokėti mokytis, mąstyti ir prisitaikyti prie daugybės užduočių ir sričių. Nors šis DI lygis dar yra ilgalaikis tikslas, dabartiniai tyrimai tyrinėja tokius aspektus kaip:</a:t>
            </a:r>
          </a:p>
          <a:p>
            <a:pPr algn="l"/>
            <a:endParaRPr lang="lt-LT" b="0" i="0" u="none" strike="noStrike" dirty="0">
              <a:solidFill>
                <a:srgbClr val="374151"/>
              </a:solidFill>
              <a:effectLst/>
              <a:latin typeface="Söhne"/>
            </a:endParaRPr>
          </a:p>
          <a:p>
            <a:pPr algn="l">
              <a:buFont typeface="Arial" panose="020B0604020202020204" pitchFamily="34" charset="0"/>
              <a:buChar char="•"/>
            </a:pPr>
            <a:r>
              <a:rPr lang="lt-LT" b="0" i="0" u="none" strike="noStrike" dirty="0">
                <a:solidFill>
                  <a:srgbClr val="374151"/>
                </a:solidFill>
                <a:effectLst/>
                <a:latin typeface="Söhne"/>
              </a:rPr>
              <a:t>Perkeliamasis mokymasis, kai DI sistemos gali taikyti vienoje srityje įgytas žinias kitai susijusiai sričiai.</a:t>
            </a:r>
          </a:p>
          <a:p>
            <a:pPr algn="l">
              <a:buFont typeface="Arial" panose="020B0604020202020204" pitchFamily="34" charset="0"/>
              <a:buChar char="•"/>
            </a:pPr>
            <a:r>
              <a:rPr lang="lt-LT" b="0" i="0" u="none" strike="noStrike" dirty="0" err="1">
                <a:solidFill>
                  <a:srgbClr val="374151"/>
                </a:solidFill>
                <a:effectLst/>
                <a:latin typeface="Söhne"/>
              </a:rPr>
              <a:t>Daugiaužduočio</a:t>
            </a:r>
            <a:r>
              <a:rPr lang="lt-LT" b="0" i="0" u="none" strike="noStrike" dirty="0">
                <a:solidFill>
                  <a:srgbClr val="374151"/>
                </a:solidFill>
                <a:effectLst/>
                <a:latin typeface="Söhne"/>
              </a:rPr>
              <a:t> mokymasis, kai DI sistemos gali mokytis ir atlikti kelias užduotis vienu metu.</a:t>
            </a:r>
          </a:p>
          <a:p>
            <a:pPr algn="l">
              <a:buFont typeface="Arial" panose="020B0604020202020204" pitchFamily="34" charset="0"/>
              <a:buChar char="•"/>
            </a:pPr>
            <a:r>
              <a:rPr lang="lt-LT" b="0" i="0" u="none" strike="noStrike" dirty="0">
                <a:solidFill>
                  <a:srgbClr val="374151"/>
                </a:solidFill>
                <a:effectLst/>
                <a:latin typeface="Söhne"/>
              </a:rPr>
              <a:t>Žmogiškesnių kognityvinių architektūrų ir mokymosi modelių kūrimas.</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Iššūkiai siekiant bendrojo DI apima nepakankamą žmogaus intelekto supratimą, algoritmų, kurie gali prisitaikyti, sudėtingumą, ir poreikį didžiuliams skaičiavimo ištekliams.</a:t>
            </a:r>
          </a:p>
          <a:p>
            <a:pPr algn="l"/>
            <a:br>
              <a:rPr lang="en-GB" dirty="0">
                <a:effectLst/>
              </a:rPr>
            </a:br>
            <a:br>
              <a:rPr lang="en-GB" dirty="0">
                <a:effectLst/>
              </a:rPr>
            </a:br>
            <a:r>
              <a:rPr lang="en-GB" dirty="0">
                <a:effectLst/>
              </a:rPr>
              <a:t>[EN] General AI, also known as strong AI or artificial general intelligence (AGI), refers to AI systems with human-level intelligence, capable of understanding and performing any intellectual task that a human can do. General AI would possess the ability to learn, reason, and adapt across a wide range of tasks and domains. While this level of AI remains a long-term goal, current research explores areas such as:</a:t>
            </a:r>
          </a:p>
          <a:p>
            <a:pPr algn="l"/>
            <a:r>
              <a:rPr lang="en-GB" dirty="0">
                <a:effectLst/>
              </a:rPr>
              <a:t>- Transfer learning, where AI systems can apply knowledge learned in one domain to another related domain.</a:t>
            </a:r>
            <a:br>
              <a:rPr lang="en-GB" dirty="0">
                <a:effectLst/>
              </a:rPr>
            </a:br>
            <a:r>
              <a:rPr lang="en-GB" dirty="0">
                <a:effectLst/>
              </a:rPr>
              <a:t>- Multitask learning, where AI systems can learn and perform multiple tasks simultaneously.</a:t>
            </a:r>
            <a:br>
              <a:rPr lang="en-GB" dirty="0">
                <a:effectLst/>
              </a:rPr>
            </a:br>
            <a:r>
              <a:rPr lang="en-GB" dirty="0">
                <a:effectLst/>
              </a:rPr>
              <a:t>- Developing more human-like cognitive architectures and learning models.</a:t>
            </a:r>
          </a:p>
          <a:p>
            <a:pPr algn="l"/>
            <a:r>
              <a:rPr lang="en-GB" dirty="0">
                <a:effectLst/>
              </a:rPr>
              <a:t>Challenges in achieving general AI include the lack of a comprehensive understanding of human intelligence, the complexity of creating adaptable algorithms, and the need for vast computational resources.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15</a:t>
            </a:fld>
            <a:endParaRPr lang="en-LV"/>
          </a:p>
        </p:txBody>
      </p:sp>
    </p:spTree>
    <p:extLst>
      <p:ext uri="{BB962C8B-B14F-4D97-AF65-F5344CB8AC3E}">
        <p14:creationId xmlns:p14="http://schemas.microsoft.com/office/powerpoint/2010/main" val="1219104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err="1">
                <a:solidFill>
                  <a:srgbClr val="374151"/>
                </a:solidFill>
                <a:effectLst/>
                <a:latin typeface="Söhne"/>
              </a:rPr>
              <a:t>Superintelektinis</a:t>
            </a:r>
            <a:r>
              <a:rPr lang="lt-LT" b="0" i="0" u="none" strike="noStrike" dirty="0">
                <a:solidFill>
                  <a:srgbClr val="374151"/>
                </a:solidFill>
                <a:effectLst/>
                <a:latin typeface="Söhne"/>
              </a:rPr>
              <a:t> DI – tai hipotetinės DI sistemos, kurios pranoktų žmogaus intelektą beveik visais aspektais, įskaitant kūrybiškumą, problemų sprendimą ir sprendimų priėmimą. Šio tipo DI galėtų viršyti žmones visose kognityvinėse užduotyse, kas leistų pasiekti reikšmingą pažangą daugelyje sričių, tačiau tai kelia etinius ir saugumo iššūkius. Kai kurie galimi padariniai ir svarstymai apima:</a:t>
            </a:r>
          </a:p>
          <a:p>
            <a:pPr algn="l"/>
            <a:endParaRPr lang="lt-LT" b="0" i="0" u="none" strike="noStrike" dirty="0">
              <a:solidFill>
                <a:srgbClr val="374151"/>
              </a:solidFill>
              <a:effectLst/>
              <a:latin typeface="Söhne"/>
            </a:endParaRPr>
          </a:p>
          <a:p>
            <a:pPr algn="l">
              <a:buFont typeface="Arial" panose="020B0604020202020204" pitchFamily="34" charset="0"/>
              <a:buChar char="•"/>
            </a:pPr>
            <a:r>
              <a:rPr lang="lt-LT" b="0" i="0" u="none" strike="noStrike" dirty="0">
                <a:solidFill>
                  <a:srgbClr val="374151"/>
                </a:solidFill>
                <a:effectLst/>
                <a:latin typeface="Söhne"/>
              </a:rPr>
              <a:t>Poveikį darbo rinkai, nes </a:t>
            </a:r>
            <a:r>
              <a:rPr lang="lt-LT" b="0" i="0" u="none" strike="noStrike" dirty="0" err="1">
                <a:solidFill>
                  <a:srgbClr val="374151"/>
                </a:solidFill>
                <a:effectLst/>
                <a:latin typeface="Söhne"/>
              </a:rPr>
              <a:t>superintelektinis</a:t>
            </a:r>
            <a:r>
              <a:rPr lang="lt-LT" b="0" i="0" u="none" strike="noStrike" dirty="0">
                <a:solidFill>
                  <a:srgbClr val="374151"/>
                </a:solidFill>
                <a:effectLst/>
                <a:latin typeface="Söhne"/>
              </a:rPr>
              <a:t> DI galėtų automatizuoti daugybę darbų, kurie šiuo metu atliekami žmonių.</a:t>
            </a:r>
          </a:p>
          <a:p>
            <a:pPr algn="l">
              <a:buFont typeface="Arial" panose="020B0604020202020204" pitchFamily="34" charset="0"/>
              <a:buChar char="•"/>
            </a:pPr>
            <a:r>
              <a:rPr lang="lt-LT" b="0" i="0" u="none" strike="noStrike" dirty="0">
                <a:solidFill>
                  <a:srgbClr val="374151"/>
                </a:solidFill>
                <a:effectLst/>
                <a:latin typeface="Söhne"/>
              </a:rPr>
              <a:t>Potencialią netinkamą naudojimą ar nepageidaujamus padarinius, jei DI sistemos nėra tinkamai derinamos su žmogaus vertybėmis arba jei jos patenka į netinkamas rankas.</a:t>
            </a:r>
          </a:p>
          <a:p>
            <a:pPr algn="l">
              <a:buFont typeface="Arial" panose="020B0604020202020204" pitchFamily="34" charset="0"/>
              <a:buChar char="•"/>
            </a:pPr>
            <a:r>
              <a:rPr lang="lt-LT" b="0" i="0" u="none" strike="noStrike" dirty="0">
                <a:solidFill>
                  <a:srgbClr val="374151"/>
                </a:solidFill>
                <a:effectLst/>
                <a:latin typeface="Söhne"/>
              </a:rPr>
              <a:t>Tarptautinio bendradarbiavimo ir reguliavimo poreikį, siekiant užtikrinti atsakingą </a:t>
            </a:r>
            <a:r>
              <a:rPr lang="lt-LT" b="0" i="0" u="none" strike="noStrike" dirty="0" err="1">
                <a:solidFill>
                  <a:srgbClr val="374151"/>
                </a:solidFill>
                <a:effectLst/>
                <a:latin typeface="Söhne"/>
              </a:rPr>
              <a:t>superintelektinio</a:t>
            </a:r>
            <a:r>
              <a:rPr lang="lt-LT" b="0" i="0" u="none" strike="noStrike" dirty="0">
                <a:solidFill>
                  <a:srgbClr val="374151"/>
                </a:solidFill>
                <a:effectLst/>
                <a:latin typeface="Söhne"/>
              </a:rPr>
              <a:t> DI kūrimą ir diegimą.</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Ruošimasis galimam </a:t>
            </a:r>
            <a:r>
              <a:rPr lang="lt-LT" b="0" i="0" u="none" strike="noStrike" dirty="0" err="1">
                <a:solidFill>
                  <a:srgbClr val="374151"/>
                </a:solidFill>
                <a:effectLst/>
                <a:latin typeface="Söhne"/>
              </a:rPr>
              <a:t>superintelektinio</a:t>
            </a:r>
            <a:r>
              <a:rPr lang="lt-LT" b="0" i="0" u="none" strike="noStrike" dirty="0">
                <a:solidFill>
                  <a:srgbClr val="374151"/>
                </a:solidFill>
                <a:effectLst/>
                <a:latin typeface="Söhne"/>
              </a:rPr>
              <a:t> DI atsiradimui reikalauja nuolatinių tyrimų, etinių diskusijų ir saugumo priemonių kūrimo, siekiant užtikrinti, kad DI technologijos būtų suderintos su žmogaus vertybėmis ir būtų naudingos visuomenei.</a:t>
            </a:r>
          </a:p>
          <a:p>
            <a:pPr algn="l"/>
            <a:br>
              <a:rPr lang="en-GB" dirty="0">
                <a:effectLst/>
              </a:rPr>
            </a:br>
            <a:br>
              <a:rPr lang="en-GB" dirty="0">
                <a:effectLst/>
              </a:rPr>
            </a:br>
            <a:r>
              <a:rPr lang="en-GB" dirty="0">
                <a:effectLst/>
              </a:rPr>
              <a:t>[EN] </a:t>
            </a:r>
            <a:r>
              <a:rPr lang="en-GB" dirty="0" err="1">
                <a:effectLst/>
              </a:rPr>
              <a:t>Superintelligent</a:t>
            </a:r>
            <a:r>
              <a:rPr lang="en-GB" dirty="0">
                <a:effectLst/>
              </a:rPr>
              <a:t> AI refers to hypothetical AI systems that would surpass human intelligence in virtually every aspect, including creativity, problem-solving, and decision-making. This level of AI could potentially outperform humans in all cognitive tasks, leading to significant advancements in various fields but also raising ethical and safety concerns. Some potential implications and considerations include:</a:t>
            </a:r>
          </a:p>
          <a:p>
            <a:pPr algn="l"/>
            <a:r>
              <a:rPr lang="en-GB" dirty="0">
                <a:effectLst/>
              </a:rPr>
              <a:t>- The impact on employment, as </a:t>
            </a:r>
            <a:r>
              <a:rPr lang="en-GB" dirty="0" err="1">
                <a:effectLst/>
              </a:rPr>
              <a:t>superintelligent</a:t>
            </a:r>
            <a:r>
              <a:rPr lang="en-GB" dirty="0">
                <a:effectLst/>
              </a:rPr>
              <a:t> AI could automate a wide range of jobs currently performed by humans.</a:t>
            </a:r>
            <a:br>
              <a:rPr lang="en-GB" dirty="0">
                <a:effectLst/>
              </a:rPr>
            </a:br>
            <a:r>
              <a:rPr lang="en-GB" dirty="0">
                <a:effectLst/>
              </a:rPr>
              <a:t>- The potential for misuse or unintended consequences if AI systems are not properly aligned with human values or if they fall into the wrong hands.</a:t>
            </a:r>
            <a:br>
              <a:rPr lang="en-GB" dirty="0">
                <a:effectLst/>
              </a:rPr>
            </a:br>
            <a:r>
              <a:rPr lang="en-GB" dirty="0">
                <a:effectLst/>
              </a:rPr>
              <a:t>- The need for international cooperation and regulation to ensure the responsible development and deployment of </a:t>
            </a:r>
            <a:r>
              <a:rPr lang="en-GB" dirty="0" err="1">
                <a:effectLst/>
              </a:rPr>
              <a:t>superintelligent</a:t>
            </a:r>
            <a:r>
              <a:rPr lang="en-GB" dirty="0">
                <a:effectLst/>
              </a:rPr>
              <a:t> AI.</a:t>
            </a:r>
          </a:p>
          <a:p>
            <a:pPr algn="l"/>
            <a:r>
              <a:rPr lang="en-GB" dirty="0">
                <a:effectLst/>
              </a:rPr>
              <a:t>Preparing for the potential emergence of </a:t>
            </a:r>
            <a:r>
              <a:rPr lang="en-GB" dirty="0" err="1">
                <a:effectLst/>
              </a:rPr>
              <a:t>superintelligent</a:t>
            </a:r>
            <a:r>
              <a:rPr lang="en-GB" dirty="0">
                <a:effectLst/>
              </a:rPr>
              <a:t> AI requires ongoing research, ethical discussions, and the development of safety measures to ensure that AI technologies are aligned with human values and beneficial to society as a whole.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16</a:t>
            </a:fld>
            <a:endParaRPr lang="en-LV"/>
          </a:p>
        </p:txBody>
      </p:sp>
    </p:spTree>
    <p:extLst>
      <p:ext uri="{BB962C8B-B14F-4D97-AF65-F5344CB8AC3E}">
        <p14:creationId xmlns:p14="http://schemas.microsoft.com/office/powerpoint/2010/main" val="4292202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pakalbėsime apie dirbtinio intelekto istoriją nuo pradžios iki ...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17</a:t>
            </a:fld>
            <a:endParaRPr lang="en-LV"/>
          </a:p>
        </p:txBody>
      </p:sp>
    </p:spTree>
    <p:extLst>
      <p:ext uri="{BB962C8B-B14F-4D97-AF65-F5344CB8AC3E}">
        <p14:creationId xmlns:p14="http://schemas.microsoft.com/office/powerpoint/2010/main" val="2212016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en-GB" dirty="0" err="1">
                <a:effectLst/>
              </a:rPr>
              <a:t>Viskas</a:t>
            </a:r>
            <a:r>
              <a:rPr lang="en-GB" dirty="0">
                <a:effectLst/>
              </a:rPr>
              <a:t> </a:t>
            </a:r>
            <a:r>
              <a:rPr lang="en-GB" dirty="0" err="1">
                <a:effectLst/>
              </a:rPr>
              <a:t>prasidėjo</a:t>
            </a:r>
            <a:r>
              <a:rPr lang="en-GB" dirty="0">
                <a:effectLst/>
              </a:rPr>
              <a:t> 1950-ais </a:t>
            </a:r>
            <a:r>
              <a:rPr lang="en-GB" dirty="0" err="1">
                <a:effectLst/>
              </a:rPr>
              <a:t>metais</a:t>
            </a:r>
            <a:r>
              <a:rPr lang="en-GB" dirty="0">
                <a:effectLst/>
              </a:rPr>
              <a:t>. </a:t>
            </a:r>
            <a:r>
              <a:rPr lang="lt-LT" b="0" i="0" u="none" strike="noStrike" dirty="0" err="1">
                <a:solidFill>
                  <a:srgbClr val="374151"/>
                </a:solidFill>
                <a:effectLst/>
                <a:latin typeface="Söhne"/>
              </a:rPr>
              <a:t>Alan'as</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Turing'as</a:t>
            </a:r>
            <a:r>
              <a:rPr lang="lt-LT" b="0" i="0" u="none" strike="noStrike" dirty="0">
                <a:solidFill>
                  <a:srgbClr val="374151"/>
                </a:solidFill>
                <a:effectLst/>
                <a:latin typeface="Söhne"/>
              </a:rPr>
              <a:t>, dar 1950 metais, pasiūlė būdą, kuriuo bandė nustatyti, ar mašina gali demonstruoti intelektualų elgesį, kuris nebūtų atpažįstamas nuo žmogaus. Šis testas, dabar žinomas kaip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įtraukė tris šalis - žmogų teisėją, žmogų atsakinėtoją ir mašiną, kuri buvo paslėpta kaip žmogus atsakinėtojas. Jei teisėjas nepajėgtų patikimai atskirti mašinos nuo žmogaus, tai laikytųsi sėkminga. Šis testas pažymėjo moderniųjų DI tyrimų pradžią.</a:t>
            </a:r>
          </a:p>
          <a:p>
            <a:pPr algn="l"/>
            <a:endParaRPr lang="lt-LT" b="0" i="0" u="none" strike="noStrike" dirty="0">
              <a:solidFill>
                <a:srgbClr val="374151"/>
              </a:solidFill>
              <a:effectLst/>
              <a:latin typeface="Söhne"/>
            </a:endParaRPr>
          </a:p>
          <a:p>
            <a:pPr algn="l"/>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tapo lūžio tašku siekiant sukurti intelektualias mašinas.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vizija, detaliai aprašyta jo novatoriškame straipsnyje "Skaičiavimo mašinos ir intelektas" („</a:t>
            </a:r>
            <a:r>
              <a:rPr lang="lt-LT" b="0" i="0" u="none" strike="noStrike" dirty="0" err="1">
                <a:solidFill>
                  <a:srgbClr val="374151"/>
                </a:solidFill>
                <a:effectLst/>
                <a:latin typeface="Söhne"/>
              </a:rPr>
              <a:t>Computing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Machinery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and</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Intelligence</a:t>
            </a:r>
            <a:r>
              <a:rPr lang="lt-LT" b="0" i="0" u="none" strike="noStrike" dirty="0">
                <a:solidFill>
                  <a:srgbClr val="374151"/>
                </a:solidFill>
                <a:effectLst/>
                <a:latin typeface="Söhne"/>
              </a:rPr>
              <a:t>“), tyrė galimybę kurti mašinas, kurios galėtų demonstruoti žmogiškąjį intelektą. Teste žmogaus teisėjas uždavė klausimus tiek žmogui, tiek mašinai. Jei teisėjas nepajėgtų patikimai atskirti mašinos nuo žmogaus pagal jų atsakymus į įvairius klausimus, mašina būtų laikoma sėkmingai išlaikiusia testą, rodydama savo gebėjimą imituoti žmogaus intelektą. Šis įtakos turintis testas įžiebė mokslininkų vaizduotę ir nustatė standartą vertinant mašinos intelektą.</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dirty="0">
                <a:effectLst/>
              </a:rPr>
            </a:br>
            <a:br>
              <a:rPr lang="en-GB" dirty="0">
                <a:effectLst/>
              </a:rPr>
            </a:br>
            <a:r>
              <a:rPr lang="en-GB" dirty="0">
                <a:effectLst/>
              </a:rPr>
              <a:t>[EN] The Turing Test served as a turning point in the pursuit of intelligent machines. Turing's vision, detailed in his </a:t>
            </a:r>
            <a:r>
              <a:rPr lang="en-GB" dirty="0" err="1">
                <a:effectLst/>
              </a:rPr>
              <a:t>groundbreaking</a:t>
            </a:r>
            <a:r>
              <a:rPr lang="en-GB" dirty="0">
                <a:effectLst/>
              </a:rPr>
              <a:t> paper "Computing Machinery and Intelligence," sought to investigate the possibility of creating machines that could exhibit human-like intelligence. The test involved human judge asking both a human respondent and a machine questions. If the judge failed to reliably tell the machine and the human apart based on their responses to various questions, the machine would be considered to have passed the test, showcasing its ability to simulate human intelligence. This influential test sparked the imagination of researchers and set a benchmark for evaluating machine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18</a:t>
            </a:fld>
            <a:endParaRPr lang="en-LV"/>
          </a:p>
        </p:txBody>
      </p:sp>
    </p:spTree>
    <p:extLst>
      <p:ext uri="{BB962C8B-B14F-4D97-AF65-F5344CB8AC3E}">
        <p14:creationId xmlns:p14="http://schemas.microsoft.com/office/powerpoint/2010/main" val="2951257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[LT] O </a:t>
            </a:r>
            <a:r>
              <a:rPr lang="en-GB" dirty="0" err="1">
                <a:effectLst/>
              </a:rPr>
              <a:t>dabar</a:t>
            </a:r>
            <a:r>
              <a:rPr lang="en-GB" dirty="0">
                <a:effectLst/>
              </a:rPr>
              <a:t> </a:t>
            </a:r>
            <a:r>
              <a:rPr lang="en-GB" dirty="0" err="1">
                <a:effectLst/>
              </a:rPr>
              <a:t>pažiiūrėkime</a:t>
            </a:r>
            <a:r>
              <a:rPr lang="en-GB" dirty="0">
                <a:effectLst/>
              </a:rPr>
              <a:t> </a:t>
            </a:r>
            <a:r>
              <a:rPr lang="en-GB" dirty="0" err="1">
                <a:effectLst/>
              </a:rPr>
              <a:t>vizualiai</a:t>
            </a:r>
            <a:r>
              <a:rPr lang="en-GB" dirty="0">
                <a:effectLst/>
              </a:rPr>
              <a:t> </a:t>
            </a:r>
            <a:r>
              <a:rPr lang="en-GB" dirty="0" err="1">
                <a:effectLst/>
              </a:rPr>
              <a:t>į</a:t>
            </a:r>
            <a:r>
              <a:rPr lang="en-GB" dirty="0">
                <a:effectLst/>
              </a:rPr>
              <a:t> </a:t>
            </a:r>
            <a:r>
              <a:rPr lang="en-GB" dirty="0" err="1">
                <a:effectLst/>
              </a:rPr>
              <a:t>šį</a:t>
            </a:r>
            <a:r>
              <a:rPr lang="en-GB" dirty="0">
                <a:effectLst/>
              </a:rPr>
              <a:t> </a:t>
            </a:r>
            <a:r>
              <a:rPr lang="en-GB" dirty="0" err="1">
                <a:effectLst/>
              </a:rPr>
              <a:t>testa</a:t>
            </a:r>
            <a:r>
              <a:rPr lang="en-GB" dirty="0">
                <a:effectLst/>
              </a:rPr>
              <a:t>.</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buvo esminis žingsnis ieškant intelektualiosios mašinos. </a:t>
            </a:r>
            <a:r>
              <a:rPr lang="lt-LT" b="0" i="0" u="none" strike="noStrike" dirty="0" err="1">
                <a:solidFill>
                  <a:srgbClr val="374151"/>
                </a:solidFill>
                <a:effectLst/>
                <a:latin typeface="Söhne"/>
              </a:rPr>
              <a:t>Alan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vizija, kuria jis dalijosi savo pradiniame darbe "Skaičiavimo mašinos ir intelektas", tyrė galimybę sukurti mašinas, kurios galėtų demonstruoti žmogišką intelektą. Teste žmogus teisėjas uždavė klausimus tiek žmogui, tiek mašinai. Jei teisėjas nepajėgtų patikimai atskirti mašinos nuo žmogaus remdamasis jų atsakymais į klausimus, mašina būtų laikoma išlaikiusia testą, todėl ji galėtų simuliuoti žmogišką intelektą. Šis įtakingas testas įžiebė mokslininkų vaizduotę ir nustatė kriterijus, pagal kuriuos vertinamas mašininis intelektas.</a:t>
            </a:r>
            <a:br>
              <a:rPr lang="en-GB" dirty="0">
                <a:effectLst/>
              </a:rPr>
            </a:br>
            <a:br>
              <a:rPr lang="en-GB" dirty="0">
                <a:effectLst/>
              </a:rPr>
            </a:br>
            <a:r>
              <a:rPr lang="en-GB" dirty="0">
                <a:effectLst/>
              </a:rPr>
              <a:t>[EN] The Turing Test served as a turning point in the pursuit of intelligent machines. Turing's vision, detailed in his </a:t>
            </a:r>
            <a:r>
              <a:rPr lang="en-GB" dirty="0" err="1">
                <a:effectLst/>
              </a:rPr>
              <a:t>groundbreaking</a:t>
            </a:r>
            <a:r>
              <a:rPr lang="en-GB" dirty="0">
                <a:effectLst/>
              </a:rPr>
              <a:t> paper "Computing Machinery and Intelligence," sought to investigate the possibility of creating machines that could exhibit human-like intelligence. The test involved human judge asking both a human respondent and a machine questions. If the judge failed to reliably tell the machine and the human apart based on their responses to various questions, the machine would be considered to have passed the test, showcasing its ability to simulate human intelligence. This influential test sparked the imagination of researchers and set a benchmark for evaluating machine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19</a:t>
            </a:fld>
            <a:endParaRPr lang="en-LV"/>
          </a:p>
        </p:txBody>
      </p:sp>
    </p:spTree>
    <p:extLst>
      <p:ext uri="{BB962C8B-B14F-4D97-AF65-F5344CB8AC3E}">
        <p14:creationId xmlns:p14="http://schemas.microsoft.com/office/powerpoint/2010/main" val="3501115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Norėdami užsiregistruoti į kursus, nuskaitykite šį QR kodą ir suteiksiu jums šiek tiek laiko tai padaryti. O dabar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a:t>
            </a:fld>
            <a:endParaRPr lang="en-LV"/>
          </a:p>
        </p:txBody>
      </p:sp>
    </p:spTree>
    <p:extLst>
      <p:ext uri="{BB962C8B-B14F-4D97-AF65-F5344CB8AC3E}">
        <p14:creationId xmlns:p14="http://schemas.microsoft.com/office/powerpoint/2010/main" val="2442212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1956 m.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ženklino dirbtinio intelekto (DI) kaip mokslinių tyrimų srities pradžią. Ši konferencija buvo organizuojama </a:t>
            </a:r>
            <a:r>
              <a:rPr lang="lt-LT" b="0" i="0" u="none" strike="noStrike" dirty="0" err="1">
                <a:solidFill>
                  <a:srgbClr val="374151"/>
                </a:solidFill>
                <a:effectLst/>
                <a:latin typeface="Söhne"/>
              </a:rPr>
              <a:t>John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McCarthy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Marvin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Minsky</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Nathaniel</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Rochester</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Claude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Shannon</a:t>
            </a:r>
            <a:r>
              <a:rPr lang="lt-LT" b="0" i="0" u="none" strike="noStrike" dirty="0">
                <a:solidFill>
                  <a:srgbClr val="374151"/>
                </a:solidFill>
                <a:effectLst/>
                <a:latin typeface="Söhne"/>
              </a:rPr>
              <a:t> iniciatyva ir subūrė dešimt ekspertų iš įvairių disciplinų, siekiant išnagrinėti dirbtinio intelekto galimybes.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suteikė unikalų kontekstą mokslininkams aptarti savo idėjas ir skatinti bendradarbiavimą, dėl ko DI tapo oficialia mokslinio tyrimo sritimi. Tokie DI srityje garsūs asmenys kaip </a:t>
            </a:r>
            <a:r>
              <a:rPr lang="lt-LT" b="0" i="0" u="none" strike="noStrike" dirty="0" err="1">
                <a:solidFill>
                  <a:srgbClr val="374151"/>
                </a:solidFill>
                <a:effectLst/>
                <a:latin typeface="Söhne"/>
              </a:rPr>
              <a:t>McCarthy</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Minsky</a:t>
            </a:r>
            <a:r>
              <a:rPr lang="lt-LT" b="0" i="0" u="none" strike="noStrike" dirty="0">
                <a:solidFill>
                  <a:srgbClr val="374151"/>
                </a:solidFill>
                <a:effectLst/>
                <a:latin typeface="Söhne"/>
              </a:rPr>
              <a:t> pasiūlė terminą "dirbtinis intelektas" ir sukūrė bendrą viziją, kaip kurti algoritmus, programavimo kalbas ir skaičiavimo pagrindus, kurie simuliuotų įvairius žmogaus intelekto aspektus.</a:t>
            </a:r>
          </a:p>
          <a:p>
            <a:pPr algn="l"/>
            <a:r>
              <a:rPr lang="lt-LT" b="0" i="0" u="none" strike="noStrike" dirty="0">
                <a:solidFill>
                  <a:srgbClr val="374151"/>
                </a:solidFill>
                <a:effectLst/>
                <a:latin typeface="Söhne"/>
              </a:rPr>
              <a:t>Konferencijos metu buvo pasiūlyta atlikti dviejų mėnesių, dešimties žmonių dirbtinio intelekto tyrimą 1956 m. vasarą </a:t>
            </a:r>
            <a:r>
              <a:rPr lang="lt-LT" b="0" i="0" u="none" strike="noStrike" dirty="0" err="1">
                <a:solidFill>
                  <a:srgbClr val="374151"/>
                </a:solidFill>
                <a:effectLst/>
                <a:latin typeface="Söhne"/>
              </a:rPr>
              <a:t>Dartmouth</a:t>
            </a:r>
            <a:r>
              <a:rPr lang="lt-LT" b="0" i="0" u="none" strike="noStrike" dirty="0">
                <a:solidFill>
                  <a:srgbClr val="374151"/>
                </a:solidFill>
                <a:effectLst/>
                <a:latin typeface="Söhne"/>
              </a:rPr>
              <a:t> koledže, Hanovery, Naujajame </a:t>
            </a:r>
            <a:r>
              <a:rPr lang="lt-LT" b="0" i="0" u="none" strike="noStrike" dirty="0" err="1">
                <a:solidFill>
                  <a:srgbClr val="374151"/>
                </a:solidFill>
                <a:effectLst/>
                <a:latin typeface="Söhne"/>
              </a:rPr>
              <a:t>Hampšyre</a:t>
            </a:r>
            <a:r>
              <a:rPr lang="lt-LT" b="0" i="0" u="none" strike="noStrike" dirty="0">
                <a:solidFill>
                  <a:srgbClr val="374151"/>
                </a:solidFill>
                <a:effectLst/>
                <a:latin typeface="Söhne"/>
              </a:rPr>
              <a:t>. Šis tyrimas grindėsi prielaida, kad kiekvienas mokymosi ar bet kurios kitos intelekto savybės aspektas gali būti taip tiksliai aprašytas, kad galima būtų sukurti mašiną, kuri jį simuliuotų. Buvo siekiama išsiaiškinti, kaip padaryti, kad mašinos naudotųsi kalba, formuotų abstrakcijas ir sąvokas, spręstų problemas, kurios šiuo metu yra žmonių kompetencijoje, ir tobulėtų. Tai paskatino didelį mokslininkų susidomėjimą, o dalyviai, tokie kaip </a:t>
            </a:r>
            <a:r>
              <a:rPr lang="lt-LT" b="0" i="0" u="none" strike="noStrike" dirty="0" err="1">
                <a:solidFill>
                  <a:srgbClr val="374151"/>
                </a:solidFill>
                <a:effectLst/>
                <a:latin typeface="Söhne"/>
              </a:rPr>
              <a:t>Allen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Newell</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Herbert</a:t>
            </a:r>
            <a:r>
              <a:rPr lang="lt-LT" b="0" i="0" u="none" strike="noStrike" dirty="0">
                <a:solidFill>
                  <a:srgbClr val="374151"/>
                </a:solidFill>
                <a:effectLst/>
                <a:latin typeface="Söhne"/>
              </a:rPr>
              <a:t> Simon iš </a:t>
            </a:r>
            <a:r>
              <a:rPr lang="lt-LT" b="0" i="0" u="none" strike="noStrike" dirty="0" err="1">
                <a:solidFill>
                  <a:srgbClr val="374151"/>
                </a:solidFill>
                <a:effectLst/>
                <a:latin typeface="Söhne"/>
              </a:rPr>
              <a:t>Carnegie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Tech</a:t>
            </a:r>
            <a:r>
              <a:rPr lang="lt-LT" b="0" i="0" u="none" strike="noStrike" dirty="0">
                <a:solidFill>
                  <a:srgbClr val="374151"/>
                </a:solidFill>
                <a:effectLst/>
                <a:latin typeface="Söhne"/>
              </a:rPr>
              <a:t>, pasižymėjo savo </a:t>
            </a:r>
            <a:r>
              <a:rPr lang="lt-LT" b="0" i="0" u="none" strike="noStrike" dirty="0" err="1">
                <a:solidFill>
                  <a:srgbClr val="374151"/>
                </a:solidFill>
                <a:effectLst/>
                <a:latin typeface="Söhne"/>
              </a:rPr>
              <a:t>Logic</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Theorist</a:t>
            </a:r>
            <a:r>
              <a:rPr lang="lt-LT" b="0" i="0" u="none" strike="noStrike" dirty="0">
                <a:solidFill>
                  <a:srgbClr val="374151"/>
                </a:solidFill>
                <a:effectLst/>
                <a:latin typeface="Söhne"/>
              </a:rPr>
              <a:t> (LT) programa, kuri, pagal Simon, sugebėjo "mąstyti ne </a:t>
            </a:r>
            <a:r>
              <a:rPr lang="lt-LT" b="0" i="0" u="none" strike="noStrike" dirty="0" err="1">
                <a:solidFill>
                  <a:srgbClr val="374151"/>
                </a:solidFill>
                <a:effectLst/>
                <a:latin typeface="Söhne"/>
              </a:rPr>
              <a:t>skaitmeniškai</a:t>
            </a:r>
            <a:r>
              <a:rPr lang="lt-LT" b="0" i="0" u="none" strike="noStrike" dirty="0">
                <a:solidFill>
                  <a:srgbClr val="374151"/>
                </a:solidFill>
                <a:effectLst/>
                <a:latin typeface="Söhne"/>
              </a:rPr>
              <a:t>", suteikdama naujų galimybių DI srityje.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du įvykiai - </a:t>
            </a:r>
            <a:r>
              <a:rPr lang="lt-LT" b="0" i="0" u="none" strike="noStrike" dirty="0" err="1">
                <a:solidFill>
                  <a:srgbClr val="374151"/>
                </a:solidFill>
                <a:effectLst/>
                <a:latin typeface="Söhne"/>
              </a:rPr>
              <a:t>Turingo</a:t>
            </a:r>
            <a:r>
              <a:rPr lang="lt-LT" b="0" i="0" u="none" strike="noStrike" dirty="0">
                <a:solidFill>
                  <a:srgbClr val="374151"/>
                </a:solidFill>
                <a:effectLst/>
                <a:latin typeface="Söhne"/>
              </a:rPr>
              <a:t> testas ir </a:t>
            </a:r>
            <a:r>
              <a:rPr lang="lt-LT" b="0" i="0" u="none" strike="noStrike" dirty="0" err="1">
                <a:solidFill>
                  <a:srgbClr val="374151"/>
                </a:solidFill>
                <a:effectLst/>
                <a:latin typeface="Söhne"/>
              </a:rPr>
              <a:t>Dartmoutho</a:t>
            </a:r>
            <a:r>
              <a:rPr lang="lt-LT" b="0" i="0" u="none" strike="noStrike" dirty="0">
                <a:solidFill>
                  <a:srgbClr val="374151"/>
                </a:solidFill>
                <a:effectLst/>
                <a:latin typeface="Söhne"/>
              </a:rPr>
              <a:t> konferencija - yra pagrindiniai etapai, skatinę dirbtinio intelekto srityje atliktus pažangius tyrimus, aplikacijas ir mokslinių tyrimų sritis ateinančiais metais.</a:t>
            </a:r>
          </a:p>
          <a:p>
            <a:pPr algn="l"/>
            <a:endParaRPr lang="en-GB" dirty="0">
              <a:effectLst/>
            </a:endParaRPr>
          </a:p>
          <a:p>
            <a:pPr algn="l"/>
            <a:endParaRPr lang="en-GB" dirty="0">
              <a:effectLst/>
            </a:endParaRPr>
          </a:p>
          <a:p>
            <a:pPr algn="l"/>
            <a:r>
              <a:rPr lang="en-GB" dirty="0">
                <a:effectLst/>
              </a:rPr>
              <a:t>[EN] The Dartmouth Conference in 1956 marked the formal establishment of AI as a research field. Organized by John McCarthy, Marvin Minsky, Nathaniel Rochester, and Claude Shannon, the conference brought together 10 experts from multiple disciplines to explore the potential of artificial intelligence. The Dartmouth Conference provided a unique setting for researchers to discuss their ideas and foster collaboration, ultimately leading to the birth of AI as a scientific discipline. Key figures in AI research, such as McCarthy and Minsky, proposed the term "artificial intelligence" and created a shared vision for developing algorithms, programming languages, and computational frameworks that would simulate various aspects of human intelligence.</a:t>
            </a:r>
          </a:p>
          <a:p>
            <a:endParaRPr lang="en-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Together, the Turing Test and the Dartmouth Conference were responsible for </a:t>
            </a:r>
            <a:r>
              <a:rPr lang="en-GB" dirty="0" err="1">
                <a:effectLst/>
              </a:rPr>
              <a:t>catalyzing</a:t>
            </a:r>
            <a:r>
              <a:rPr lang="en-GB" dirty="0">
                <a:effectLst/>
              </a:rPr>
              <a:t> the formation of the AI field, paving the way for numerous advancements, applications, and domains of AI research to emerge in subsequent years.</a:t>
            </a:r>
          </a:p>
          <a:p>
            <a:br>
              <a:rPr lang="en-LV" dirty="0"/>
            </a:br>
            <a:r>
              <a:rPr lang="en-GB" sz="1800" dirty="0">
                <a:effectLst/>
                <a:latin typeface="Times"/>
              </a:rPr>
              <a:t>We propose that a 2 month, 10 man study of artificial intelligence be carried out during the summer of 1956 at Dartmouth College in Hanover, New Hamp- shire. The study is to proceed on the basis of the conjecture that every aspect of learning or any other feature of intelligence can in principle be so precisely de- scribed that a machine can be made to simulate it. An attempt will be made to find how to make machines use language, form abstractions and concepts, solve kinds of problems now reserved for humans, and improve themselves. We think that a significant advance can be made in one or more of these problems if a carefully selected group of scientists work on it together for a summer. </a:t>
            </a:r>
            <a:endParaRPr lang="en-GB" dirty="0"/>
          </a:p>
          <a:p>
            <a:r>
              <a:rPr lang="en-GB" sz="1800" dirty="0">
                <a:effectLst/>
                <a:latin typeface="Times"/>
              </a:rPr>
              <a:t>There were 10 attendees in all, including </a:t>
            </a:r>
            <a:r>
              <a:rPr lang="en-GB" sz="1800" dirty="0" err="1">
                <a:effectLst/>
                <a:latin typeface="Times"/>
              </a:rPr>
              <a:t>Trenchard</a:t>
            </a:r>
            <a:r>
              <a:rPr lang="en-GB" sz="1800" dirty="0">
                <a:effectLst/>
                <a:latin typeface="Times"/>
              </a:rPr>
              <a:t> More from Princeton, Arthur Samuel from IBM, and Ray </a:t>
            </a:r>
            <a:r>
              <a:rPr lang="en-GB" sz="1800" dirty="0" err="1">
                <a:effectLst/>
                <a:latin typeface="Times"/>
              </a:rPr>
              <a:t>Solomonoff</a:t>
            </a:r>
            <a:r>
              <a:rPr lang="en-GB" sz="1800" dirty="0">
                <a:effectLst/>
                <a:latin typeface="Times"/>
              </a:rPr>
              <a:t> and Oliver Selfridge from MIT. </a:t>
            </a:r>
            <a:endParaRPr lang="en-GB" dirty="0"/>
          </a:p>
          <a:p>
            <a:r>
              <a:rPr lang="en-GB" sz="1800" dirty="0">
                <a:effectLst/>
                <a:latin typeface="Times"/>
              </a:rPr>
              <a:t>Two researchers from Carnegie Tech,11 Allen Newell and Herbert Simon, rather stole the show. Although the others had ideas and in some cases programs for particular </a:t>
            </a:r>
            <a:r>
              <a:rPr lang="en-GB" sz="1800" dirty="0" err="1">
                <a:effectLst/>
                <a:latin typeface="Times"/>
              </a:rPr>
              <a:t>appli</a:t>
            </a:r>
            <a:r>
              <a:rPr lang="en-GB" sz="1800" dirty="0">
                <a:effectLst/>
                <a:latin typeface="Times"/>
              </a:rPr>
              <a:t>- cations such as checkers, Newell and Simon already had a reasoning program, the Logic Theorist (LT), about which Simon claimed, “We have invented a computer program capable of thinking non-numerically, and thereby solved the venerable mind–body problem.”12 Soon after the workshop, the program was able to prove most of the theorems in Chapter 2 </a:t>
            </a:r>
            <a:endParaRPr lang="en-GB" dirty="0"/>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20</a:t>
            </a:fld>
            <a:endParaRPr lang="en-LV"/>
          </a:p>
        </p:txBody>
      </p:sp>
    </p:spTree>
    <p:extLst>
      <p:ext uri="{BB962C8B-B14F-4D97-AF65-F5344CB8AC3E}">
        <p14:creationId xmlns:p14="http://schemas.microsoft.com/office/powerpoint/2010/main" val="1491493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1960-aisiais ir 1970-aisiais metais, dažnai vadinamais dirbtinio intelekto auksiniu amžiumi, buvo pasiekta nemažai svarbių pažangų, o srities entuziazmas ir optimizmas buvo aukščiausiame lygyje. Per šį laikotarpį simbolinis dirbtinis intelektas, dažnai vadinamas "senojo gero tipo dirbtiniu intelektu" (angl. "</a:t>
            </a:r>
            <a:r>
              <a:rPr lang="lt-LT" b="0" i="0" u="none" strike="noStrike" dirty="0" err="1">
                <a:solidFill>
                  <a:srgbClr val="374151"/>
                </a:solidFill>
                <a:effectLst/>
                <a:latin typeface="Söhne"/>
              </a:rPr>
              <a:t>good</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old-fashioned</a:t>
            </a:r>
            <a:r>
              <a:rPr lang="lt-LT" b="0" i="0" u="none" strike="noStrike" dirty="0">
                <a:solidFill>
                  <a:srgbClr val="374151"/>
                </a:solidFill>
                <a:effectLst/>
                <a:latin typeface="Söhne"/>
              </a:rPr>
              <a:t> AI" arba GOFAI), tapo dominuojančia kryptimi. Pagrindinis šio metodo tikslas buvo žmogaus žinių ir problemų sprendimo strategijų kodavimas naudojant formalias taisykles ir simbolius. Siekiama imituoti žmogaus intelektą, </a:t>
            </a:r>
            <a:r>
              <a:rPr lang="lt-LT" b="0" i="0" u="none" strike="noStrike" dirty="0" err="1">
                <a:solidFill>
                  <a:srgbClr val="374151"/>
                </a:solidFill>
                <a:effectLst/>
                <a:latin typeface="Söhne"/>
              </a:rPr>
              <a:t>eksplicistiškai</a:t>
            </a:r>
            <a:r>
              <a:rPr lang="lt-LT" b="0" i="0" u="none" strike="noStrike" dirty="0">
                <a:solidFill>
                  <a:srgbClr val="374151"/>
                </a:solidFill>
                <a:effectLst/>
                <a:latin typeface="Söhne"/>
              </a:rPr>
              <a:t> atvaizduojant žinias ir mąstymo procesus.</a:t>
            </a:r>
          </a:p>
          <a:p>
            <a:pPr algn="l"/>
            <a:r>
              <a:rPr lang="lt-LT" b="0" i="0" u="none" strike="noStrike" dirty="0">
                <a:solidFill>
                  <a:srgbClr val="374151"/>
                </a:solidFill>
                <a:effectLst/>
                <a:latin typeface="Söhne"/>
              </a:rPr>
              <a:t>Vienas ankstyvųjų šios eros pasiekimų buvo Bendroji problemų sprendimo sistema (GPS), kurią 1959 m. sukūrė </a:t>
            </a:r>
            <a:r>
              <a:rPr lang="lt-LT" b="0" i="0" u="none" strike="noStrike" dirty="0" err="1">
                <a:solidFill>
                  <a:srgbClr val="374151"/>
                </a:solidFill>
                <a:effectLst/>
                <a:latin typeface="Söhne"/>
              </a:rPr>
              <a:t>Allen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Newell</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Herbert</a:t>
            </a:r>
            <a:r>
              <a:rPr lang="lt-LT" b="0" i="0" u="none" strike="noStrike" dirty="0">
                <a:solidFill>
                  <a:srgbClr val="374151"/>
                </a:solidFill>
                <a:effectLst/>
                <a:latin typeface="Söhne"/>
              </a:rPr>
              <a:t> A. Simon. GPS buvo suprojektuota kaip universali problemų sprendimo sistema, gebanti spręsti įvairių rūšių problemas naudodamasi simboliniu, sisteminiu požiūriu. Ši novatoriška sistema parodė dirbtinio intelekto metodų potencialą, gebėjimą atlikti užduotis per analitinį mąstymą ir pabrėžė dirbtinio intelekto naudą sprendžiant kompleksines problemas.</a:t>
            </a:r>
          </a:p>
          <a:p>
            <a:pPr algn="l"/>
            <a:r>
              <a:rPr lang="lt-LT" b="0" i="0" u="none" strike="noStrike" dirty="0">
                <a:solidFill>
                  <a:srgbClr val="374151"/>
                </a:solidFill>
                <a:effectLst/>
                <a:latin typeface="Söhne"/>
              </a:rPr>
              <a:t>Šis auksinio amžiaus laikotarpis parodė, kokia yra dirbtinio intelekto pažanga, tačiau kartu sukėlė ir daugybę diskusijų apie šios srities ateitį, kurios tebėra aktualios ir šiandien.</a:t>
            </a:r>
          </a:p>
          <a:p>
            <a:pPr algn="l"/>
            <a:endParaRPr lang="en-GB" dirty="0">
              <a:effectLst/>
            </a:endParaRPr>
          </a:p>
          <a:p>
            <a:pPr algn="l"/>
            <a:endParaRPr lang="en-GB" dirty="0">
              <a:effectLst/>
            </a:endParaRPr>
          </a:p>
          <a:p>
            <a:pPr algn="l"/>
            <a:r>
              <a:rPr lang="en-GB" dirty="0">
                <a:effectLst/>
              </a:rPr>
              <a:t>[EN] The 1960s and 1970s are often referred to as the golden age of AI, characterized by considerable achievements, optimism, and enthusiasm in the field. During this time, symbolic AI, or "good old-fashioned AI" (GOFAI), emerged as a dominant approach, focusing on encoding human knowledge and problem-solving strategies using formal symbols and rules. This approach aimed to replicate human-like intelligence by explicitly representing knowledge and reasoning processes.</a:t>
            </a:r>
          </a:p>
          <a:p>
            <a:pPr algn="l"/>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Among the early successes of this era was the General Problem Solver (GPS), developed by Allen Newell and Herbert A. Simon in 1959. The GPS was designed as a universal problem-solver, capable of solving a wide variety of problems using a symbolic, systematic approach. This </a:t>
            </a:r>
            <a:r>
              <a:rPr lang="en-GB" dirty="0" err="1">
                <a:effectLst/>
              </a:rPr>
              <a:t>groundbreaking</a:t>
            </a:r>
            <a:r>
              <a:rPr lang="en-GB" dirty="0">
                <a:effectLst/>
              </a:rPr>
              <a:t> system showcased the potential of AI methods to perform tasks through analytical reasoning and highlighted the usefulness of AI in addressing complex challenges.</a:t>
            </a:r>
          </a:p>
          <a:p>
            <a:pPr algn="l"/>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21</a:t>
            </a:fld>
            <a:endParaRPr lang="en-LV"/>
          </a:p>
        </p:txBody>
      </p:sp>
    </p:spTree>
    <p:extLst>
      <p:ext uri="{BB962C8B-B14F-4D97-AF65-F5344CB8AC3E}">
        <p14:creationId xmlns:p14="http://schemas.microsoft.com/office/powerpoint/2010/main" val="4113361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Kitas ryškus auksinio dirbtinio intelekto amžiaus laimėjimas buvo ELIZA, programa, kurią viduriniais 1960-ųjų metais sukūrė </a:t>
            </a:r>
            <a:r>
              <a:rPr lang="lt-LT" b="0" i="0" u="none" strike="noStrike" dirty="0" err="1">
                <a:solidFill>
                  <a:srgbClr val="374151"/>
                </a:solidFill>
                <a:effectLst/>
                <a:latin typeface="Söhne"/>
              </a:rPr>
              <a:t>Joseph</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Weizenbaum</a:t>
            </a:r>
            <a:r>
              <a:rPr lang="lt-LT" b="0" i="0" u="none" strike="noStrike" dirty="0">
                <a:solidFill>
                  <a:srgbClr val="374151"/>
                </a:solidFill>
                <a:effectLst/>
                <a:latin typeface="Söhne"/>
              </a:rPr>
              <a:t>. ELIZA buvo vienas pirmųjų bandymų suprasti natūraliąją kalbą, </a:t>
            </a:r>
            <a:r>
              <a:rPr lang="lt-LT" b="0" i="0" u="none" strike="noStrike" dirty="0" err="1">
                <a:solidFill>
                  <a:srgbClr val="374151"/>
                </a:solidFill>
                <a:effectLst/>
                <a:latin typeface="Söhne"/>
              </a:rPr>
              <a:t>simuluojant</a:t>
            </a:r>
            <a:r>
              <a:rPr lang="lt-LT" b="0" i="0" u="none" strike="noStrike" dirty="0">
                <a:solidFill>
                  <a:srgbClr val="374151"/>
                </a:solidFill>
                <a:effectLst/>
                <a:latin typeface="Söhne"/>
              </a:rPr>
              <a:t> pokalbį su vartotojais per iš anksto nustatytus scenarijus. Populiariausia ELIZA versija, vadinama "DOCTOR", imitavo psichoterapeutą, įtraukdama vartotojus į dialogą, kuris daugeliui atrodė įtikinamai žmogiškas. ELIZA parodė AI galimybes žmogaus ir kompiuterio sąveikoje bei skatino tolesnius tyrimus natūraliosios kalbos apdorojimo srityje.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[EN] </a:t>
            </a:r>
            <a:r>
              <a:rPr lang="en-GB" dirty="0">
                <a:effectLst/>
              </a:rPr>
              <a:t>Another remarkable achievement in the golden age of AI was ELIZA, a program developed by Joseph </a:t>
            </a:r>
            <a:r>
              <a:rPr lang="en-GB" dirty="0" err="1">
                <a:effectLst/>
              </a:rPr>
              <a:t>Weizenbaum</a:t>
            </a:r>
            <a:r>
              <a:rPr lang="en-GB" dirty="0">
                <a:effectLst/>
              </a:rPr>
              <a:t> in the mid-1960s. ELIZA was an early attempt at natural language understanding, simulating conversation with users through a series of pre-determined scripts. The most famous iteration of ELIZA, known as "DOCTOR," imitated a psychotherapist, engaging users in a dialogue that seemed convincingly human-like to many. ELIZA demonstrated the possibilities of AI in human-computer interaction and paved the way for further research in natural language processing.</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22</a:t>
            </a:fld>
            <a:endParaRPr lang="en-LV"/>
          </a:p>
        </p:txBody>
      </p:sp>
    </p:spTree>
    <p:extLst>
      <p:ext uri="{BB962C8B-B14F-4D97-AF65-F5344CB8AC3E}">
        <p14:creationId xmlns:p14="http://schemas.microsoft.com/office/powerpoint/2010/main" val="337419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1970-aisiais ir 1980-aisiais ekspertų sistemų atsiradimas tapo svarbia dirbtinio intelekto taikymo forma. Šios sistemos naudojo žmogaus ekspertų žinias norėdamos spręsti sudėtingas problemas, dažnai viršydamos savo žmogiškus atitikmenis konkrečiose srityse. Ekspertų sistemų, pavyzdžiui, MYCIN skirtos infekcinių ligų diagnozei, ar XCON skirtos kompiuterinių sistemų konfigūracijai, atsiradimas parodė AI praktinį potencialą įvairiose pramonės šakose.</a:t>
            </a:r>
            <a:endParaRPr lang="en-GB" dirty="0">
              <a:effectLst/>
            </a:endParaRPr>
          </a:p>
          <a:p>
            <a:pPr algn="l"/>
            <a:endParaRPr lang="en-GB" dirty="0">
              <a:effectLst/>
            </a:endParaRPr>
          </a:p>
          <a:p>
            <a:pPr algn="l"/>
            <a:r>
              <a:rPr lang="en-GB" dirty="0">
                <a:effectLst/>
              </a:rPr>
              <a:t>[EN] During the 1970s and 1980s, expert systems emerged as a significant AI application. These systems used knowledge from human experts to solve complex problems, often outperforming their human counterparts in specific domains. Expert systems, like MYCIN for diagnosing infectious diseases or XCON for configuring computer systems, showcased the practical potential of AI in various industries.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23</a:t>
            </a:fld>
            <a:endParaRPr lang="en-LV"/>
          </a:p>
        </p:txBody>
      </p:sp>
    </p:spTree>
    <p:extLst>
      <p:ext uri="{BB962C8B-B14F-4D97-AF65-F5344CB8AC3E}">
        <p14:creationId xmlns:p14="http://schemas.microsoft.com/office/powerpoint/2010/main" val="947256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Bet. Tada </a:t>
            </a:r>
            <a:r>
              <a:rPr lang="en-GB" dirty="0" err="1">
                <a:effectLst/>
              </a:rPr>
              <a:t>įvyko</a:t>
            </a:r>
            <a:r>
              <a:rPr lang="en-GB" dirty="0">
                <a:effectLst/>
              </a:rPr>
              <a:t> </a:t>
            </a:r>
            <a:r>
              <a:rPr lang="lt-LT" b="0" i="0" u="none" strike="noStrike" dirty="0">
                <a:solidFill>
                  <a:srgbClr val="374151"/>
                </a:solidFill>
                <a:effectLst/>
                <a:latin typeface="Söhne"/>
              </a:rPr>
              <a:t>dirbtinio intelekto žiema. Ji įvyko 1980-aisiais ir ankstyvaisiais 1990-aisiais, kai buvo laikotarpis, per kurį mažėjo finansavimas, susilpnėjo susidomėjimas bei kildavo problemų dirbtinio intelekto tyrimuose. Šių metų nuosmukis buvo sukeltas keleto veiksnių, kurie kėlė abejonių dėl dirbtinio intelekto galimybių.</a:t>
            </a:r>
          </a:p>
          <a:p>
            <a:pPr algn="l"/>
            <a:r>
              <a:rPr lang="lt-LT" b="0" i="0" u="none" strike="noStrike" dirty="0">
                <a:solidFill>
                  <a:srgbClr val="374151"/>
                </a:solidFill>
                <a:effectLst/>
                <a:latin typeface="Söhne"/>
              </a:rPr>
              <a:t>Vienas iš svarbiausių šio nuosmukio priežasčių buvo ankstyvųjų dirbtinio intelekto sistemų nepajėgumas atitikti aukštus lūkesčius. Nepaisant pirminių sėkmių aukso amžiuje, daugybė ambicingų AI projektų, ypač simboliniame AI, nesugebėjo pasiekti žmogiškos intelekto simuliacijos. Simbolinio AI metodologijos trūkumai tapo akivaizdūs, kai problemos, reikalaujančios sveiko proto ar lankstumo, pasirodė esančios per sunkios sprendžiamoms taisyklėmis grindžiamomis sistemomis.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Taip pat, kompiuterinės galios trūkumas tuo metu taip pat stabdė dirbtinio intelekto tyrimų pažangą. Daugybė pažangaus dirbtinio intelekto koncepcijų ir algoritmų reikalavo daug daugiau apdorojimo galios nei buvo prieinama 1980-aisiais, dėl ko buvo sukurti nepraktiški ir neefektyvūs sprendimai. Didelių lūkesčių ir realaus pasaulio rezultatų neatitikimas kėlė skeptiškumą ir nusivylimą tarp tyrėjų, finansuotojų ir plačiosios visuomenės. Didelių, aukštos kokybės duomenų stoka ribojo mašininio mokymosi technikas, kurios daugiausia remiasi duomenimis norint kurti ir tobulinti modelius. Tokių duomenų trūkumas dar labiau sustiprino nusivylimą dirbtinio intelekto tyrimais.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Visi šie iššūkiai dirbtinio intelekto susidomėjimą privedė prie finansavimo mažinimo, mažėjančio entuziazmo ir dirbtinio intelekto tyrimų pažangos sulėtėjimo. Nepaisant šio nuosmukio, atsidavę dirbtinio intelekto tyrėjai toliau dirbo su pagrindinėmis temomis ir metodologijomis, kurios galų gale padėjo dirbtiniam intelektui išbristi iš žiemos ir tęsti savo augimą sekančiais metais.</a:t>
            </a:r>
          </a:p>
          <a:p>
            <a:pPr algn="l"/>
            <a:endParaRPr lang="en-GB" dirty="0">
              <a:effectLst/>
            </a:endParaRPr>
          </a:p>
          <a:p>
            <a:pPr algn="l"/>
            <a:endParaRPr lang="en-GB" dirty="0">
              <a:effectLst/>
            </a:endParaRPr>
          </a:p>
          <a:p>
            <a:pPr algn="l"/>
            <a:r>
              <a:rPr lang="en-GB" dirty="0">
                <a:effectLst/>
              </a:rPr>
              <a:t>[EN] </a:t>
            </a:r>
          </a:p>
          <a:p>
            <a:pPr algn="l"/>
            <a:r>
              <a:rPr lang="en-GB" dirty="0">
                <a:effectLst/>
              </a:rPr>
              <a:t>- Period of reduced funding and interest in AI during the 1980s and early 1990s</a:t>
            </a:r>
            <a:br>
              <a:rPr lang="en-GB" dirty="0">
                <a:effectLst/>
              </a:rPr>
            </a:br>
            <a:r>
              <a:rPr lang="en-GB" dirty="0">
                <a:effectLst/>
              </a:rPr>
              <a:t>- Caused by the failure of early AI systems to meet high expectations</a:t>
            </a:r>
            <a:br>
              <a:rPr lang="en-GB" dirty="0">
                <a:effectLst/>
              </a:rPr>
            </a:br>
            <a:r>
              <a:rPr lang="en-GB" dirty="0">
                <a:effectLst/>
              </a:rPr>
              <a:t>- Limitations of symbolic AI, lack of computational power, and scarcity of large-scale data</a:t>
            </a:r>
          </a:p>
          <a:p>
            <a:pPr algn="l"/>
            <a:br>
              <a:rPr lang="en-GB" dirty="0">
                <a:effectLst/>
              </a:rPr>
            </a:br>
            <a:r>
              <a:rPr lang="en-GB" dirty="0">
                <a:effectLst/>
              </a:rPr>
              <a:t>The AI winter, experienced during the 1980s and early 1990s, was a period marked by diminished funding, waning interest, and setbacks in AI research. This downturn was precipitated by several factors that strained the previously enthusiastic outlook for AI's potential.</a:t>
            </a:r>
          </a:p>
          <a:p>
            <a:pPr algn="l"/>
            <a:r>
              <a:rPr lang="en-GB" b="1" dirty="0">
                <a:effectLst/>
              </a:rPr>
              <a:t>Limitations of Symbolic AI</a:t>
            </a:r>
            <a:br>
              <a:rPr lang="en-GB" dirty="0">
                <a:effectLst/>
              </a:rPr>
            </a:br>
            <a:r>
              <a:rPr lang="en-GB" dirty="0">
                <a:effectLst/>
              </a:rPr>
              <a:t>- Many ambitious AI projects and techniques fell short of replicating human-like intelligence</a:t>
            </a:r>
            <a:br>
              <a:rPr lang="en-GB" dirty="0">
                <a:effectLst/>
              </a:rPr>
            </a:br>
            <a:r>
              <a:rPr lang="en-GB" dirty="0">
                <a:effectLst/>
              </a:rPr>
              <a:t>- Problems requiring common sense or flexibility proved challenging for rule-based systems</a:t>
            </a:r>
          </a:p>
          <a:p>
            <a:pPr algn="l"/>
            <a:r>
              <a:rPr lang="en-GB" dirty="0">
                <a:effectLst/>
              </a:rPr>
              <a:t>Speaker notes:</a:t>
            </a:r>
            <a:br>
              <a:rPr lang="en-GB" dirty="0">
                <a:effectLst/>
              </a:rPr>
            </a:br>
            <a:r>
              <a:rPr lang="en-GB" dirty="0">
                <a:effectLst/>
              </a:rPr>
              <a:t>One critical factor contributing to the AI winter was the failures and limitations of early AI systems. Despite the initial successes in the golden age, many ambitious AI projects and techniques, particularly in symbolic AI, fell short of their lofty goals to replicate human-like intelligence. Limitations of symbolic AI methodologies became apparent as problems requiring common sense or flexibility proved challenging to address using rule-based systems.</a:t>
            </a:r>
          </a:p>
          <a:p>
            <a:pPr algn="l"/>
            <a:r>
              <a:rPr lang="en-GB" b="1" dirty="0">
                <a:effectLst/>
              </a:rPr>
              <a:t>Computational Power and Data Challenges</a:t>
            </a:r>
            <a:br>
              <a:rPr lang="en-GB" b="1" dirty="0">
                <a:effectLst/>
              </a:rPr>
            </a:br>
            <a:r>
              <a:rPr lang="en-GB" dirty="0">
                <a:effectLst/>
              </a:rPr>
              <a:t>- Insufficient computational power hindered AI progress</a:t>
            </a:r>
            <a:br>
              <a:rPr lang="en-GB" dirty="0">
                <a:effectLst/>
              </a:rPr>
            </a:br>
            <a:r>
              <a:rPr lang="en-GB" dirty="0">
                <a:effectLst/>
              </a:rPr>
              <a:t>- Many advanced AI concepts and algorithms required far more processing power than available</a:t>
            </a:r>
            <a:br>
              <a:rPr lang="en-GB" dirty="0">
                <a:effectLst/>
              </a:rPr>
            </a:br>
            <a:r>
              <a:rPr lang="en-GB" dirty="0">
                <a:effectLst/>
              </a:rPr>
              <a:t>- Scarcity of large-scale, high-quality data limited the effectiveness of AI algorithms</a:t>
            </a:r>
          </a:p>
          <a:p>
            <a:pPr algn="l"/>
            <a:r>
              <a:rPr lang="en-GB" dirty="0">
                <a:effectLst/>
              </a:rPr>
              <a:t>Insufficient computational power at the time also hindered progress in AI research. Many advanced AI concepts and algorithms demanded far more processing power than what was available during the 1980s, leading to impractical and inefficient solutions. The gap between real-world performance and high expectations stoked </a:t>
            </a:r>
            <a:r>
              <a:rPr lang="en-GB" dirty="0" err="1">
                <a:effectLst/>
              </a:rPr>
              <a:t>skepticism</a:t>
            </a:r>
            <a:r>
              <a:rPr lang="en-GB" dirty="0">
                <a:effectLst/>
              </a:rPr>
              <a:t> and disappointment among researchers, funders, and the general public. The dearth of large-scale, high-quality data hindered machine learning techniques, which rely heavily on data to build and improve models. The scarcity of such data limited the effectiveness of AI algorithms, further contributing to the disillusionment surrounding AI research.</a:t>
            </a:r>
          </a:p>
          <a:p>
            <a:pPr algn="l"/>
            <a:r>
              <a:rPr lang="en-GB" b="1" dirty="0">
                <a:effectLst/>
              </a:rPr>
              <a:t>The Aftermath of AI Winter</a:t>
            </a:r>
            <a:br>
              <a:rPr lang="en-GB" b="1" dirty="0">
                <a:effectLst/>
              </a:rPr>
            </a:br>
            <a:r>
              <a:rPr lang="en-GB" dirty="0">
                <a:effectLst/>
              </a:rPr>
              <a:t>- Funding cuts, waning enthusiasm, and slowdown in AI research progress</a:t>
            </a:r>
            <a:br>
              <a:rPr lang="en-GB" dirty="0">
                <a:effectLst/>
              </a:rPr>
            </a:br>
            <a:r>
              <a:rPr lang="en-GB" dirty="0">
                <a:effectLst/>
              </a:rPr>
              <a:t>- Dedicated AI researchers continued working on foundational topics</a:t>
            </a:r>
            <a:br>
              <a:rPr lang="en-GB" dirty="0">
                <a:effectLst/>
              </a:rPr>
            </a:br>
            <a:r>
              <a:rPr lang="en-GB" dirty="0">
                <a:effectLst/>
              </a:rPr>
              <a:t>- Set the stage for AI's eventual resurgence and advancements</a:t>
            </a:r>
            <a:br>
              <a:rPr lang="en-GB" dirty="0">
                <a:effectLst/>
              </a:rPr>
            </a:br>
            <a:r>
              <a:rPr lang="en-GB" dirty="0">
                <a:effectLst/>
              </a:rPr>
              <a:t>These challenges converged during the AI winter, causing funding cuts, waning enthusiasm, and a slowdown in AI research progress. Despite this downturn, dedicated AI researchers continued working on foundational topics and methodologies, which would eventually help AI emerge from the winter and resume its upward trajectory in subsequent years.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24</a:t>
            </a:fld>
            <a:endParaRPr lang="en-LV"/>
          </a:p>
        </p:txBody>
      </p:sp>
    </p:spTree>
    <p:extLst>
      <p:ext uri="{BB962C8B-B14F-4D97-AF65-F5344CB8AC3E}">
        <p14:creationId xmlns:p14="http://schemas.microsoft.com/office/powerpoint/2010/main" val="350022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Dirbtinio intelekto tyrimų atgimimas prasidėjo vėlyvaisiais 1990-aisiais ir ankstyvaisiais 2000-aisiais. Šį atgimimą lėmė mašininio mokymosi ir, konkrečiau, gilaus mokymosi technikų atsiradimas. Šis renesansas žymėjo lūžį dirbtinio intelekto srityje, kuris pasinaudojo keliais pagrindiniais veiksniais, kurie pastūmėjo šią sritį į naujus horizontus.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Šiuo laikotarpiu mašininis mokymasis tapo pagrindine dirbtinio intelekto varomąja jėga, nes jis sugebėjo pasinaudoti dideliais kiekiais duomenų, kurie tuo metu tapo lengvai prieinami. Taip pat technologiniai pažangumai, tokie kaip didesnė kompiuterinė galia ir geresnės atminties spartos, suteikė mokslininkams galimybę taikyti ir tobulinti sudėtingus algoritmus. Gilusis mokymasis, kuris yra mašininio mokymosi dalis, ypač išsiskyrė dėl savo gebėjimo mokytis iš didelių duomenų kiekių, automatizuoti funkcijų atrinkimą ir naudoti neuroninius tinklus imituojant žmogaus smegenų procesus.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Visi šie veiksniai, kartu su pasauliniais investicijų </a:t>
            </a:r>
            <a:r>
              <a:rPr lang="lt-LT" b="0" i="0" u="none" strike="noStrike" dirty="0" err="1">
                <a:solidFill>
                  <a:srgbClr val="374151"/>
                </a:solidFill>
                <a:effectLst/>
                <a:latin typeface="Söhne"/>
              </a:rPr>
              <a:t>būmais</a:t>
            </a:r>
            <a:r>
              <a:rPr lang="lt-LT" b="0" i="0" u="none" strike="noStrike" dirty="0">
                <a:solidFill>
                  <a:srgbClr val="374151"/>
                </a:solidFill>
                <a:effectLst/>
                <a:latin typeface="Söhne"/>
              </a:rPr>
              <a:t> dirbtinio intelekto srityje, leido dirbtiniam intelektui vėl tapti vienu iš labiausiai inovatyvių ir revoliucinių mokslinių laukų. Tai ne tik atgaivino tyrimų dvasią, bet ir atvėrė naujų galimybių taikyti AI technologijas praktiškai visose pramonės šakose.</a:t>
            </a: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The revival of AI research began in the late 1990s and early 2000s, </a:t>
            </a:r>
            <a:r>
              <a:rPr lang="en-GB" dirty="0" err="1">
                <a:effectLst/>
              </a:rPr>
              <a:t>fueled</a:t>
            </a:r>
            <a:r>
              <a:rPr lang="en-GB" dirty="0">
                <a:effectLst/>
              </a:rPr>
              <a:t> by the emergence of machine learning and, more specifically, the development of deep learning techniques. This renaissance marked a turning point for AI, benefitting from several key factors that propelled the field to new heights.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25</a:t>
            </a:fld>
            <a:endParaRPr lang="en-LV"/>
          </a:p>
        </p:txBody>
      </p:sp>
    </p:spTree>
    <p:extLst>
      <p:ext uri="{BB962C8B-B14F-4D97-AF65-F5344CB8AC3E}">
        <p14:creationId xmlns:p14="http://schemas.microsoft.com/office/powerpoint/2010/main" val="2864312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Padidėjusi skaičiavimo galia, įgyta dėka pažangos kompiuterių srityje, pašalino ankstesnes kliūtis, trukdančias dirbtinio intelekto pažangai. Dėl galingesnių kompiuterių mokslininkai galėjo kurti ir mokyti sudėtingesnius modelius, todėl gerėjo rezultatai įvairiose dirbtinio intelekto programose. Dideli ir įvairūs duomenų rinkiniai tapo itin svarbūs šio atgimimo veidai, ypač duomenimis intensyvioms metodikoms, tokioms kaip mašininis mokymasis. Dideli duomenų rinkiniai leido mokslininkams efektyviai mokyti ir tobulinti dirbtinio intelekto modelius, kas lėmė reikšmingą tikslumo ir galimybių pagerėjimą.</a:t>
            </a:r>
          </a:p>
          <a:p>
            <a:pPr algn="l"/>
            <a:endParaRPr lang="lt-LT" b="0" i="0" u="none" strike="noStrike" dirty="0">
              <a:solidFill>
                <a:srgbClr val="374151"/>
              </a:solidFill>
              <a:effectLst/>
              <a:latin typeface="Söhne"/>
            </a:endParaRPr>
          </a:p>
          <a:p>
            <a:pPr algn="l"/>
            <a:r>
              <a:rPr lang="lt-LT" b="0" i="0" u="none" strike="noStrike" dirty="0" err="1">
                <a:solidFill>
                  <a:srgbClr val="374151"/>
                </a:solidFill>
                <a:effectLst/>
                <a:latin typeface="Söhne"/>
              </a:rPr>
              <a:t>Algoritminiai</a:t>
            </a:r>
            <a:r>
              <a:rPr lang="lt-LT" b="0" i="0" u="none" strike="noStrike" dirty="0">
                <a:solidFill>
                  <a:srgbClr val="374151"/>
                </a:solidFill>
                <a:effectLst/>
                <a:latin typeface="Söhne"/>
              </a:rPr>
              <a:t> pažangumai, ypač gilaus mokymosi srityje, labai prisidėjo prie dirbtinio intelekto renesanso. Proveržiai, tokie kaip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CNNs</a:t>
            </a:r>
            <a:r>
              <a:rPr lang="lt-LT" b="0" i="0" u="none" strike="noStrike" dirty="0">
                <a:solidFill>
                  <a:srgbClr val="374151"/>
                </a:solidFill>
                <a:effectLst/>
                <a:latin typeface="Söhne"/>
              </a:rPr>
              <a:t>), plačiai naudojami vaizdų atpažinimui ir klasifikavimui, bei </a:t>
            </a:r>
            <a:r>
              <a:rPr lang="lt-LT" b="0" i="0" u="none" strike="noStrike" dirty="0" err="1">
                <a:solidFill>
                  <a:srgbClr val="374151"/>
                </a:solidFill>
                <a:effectLst/>
                <a:latin typeface="Söhne"/>
              </a:rPr>
              <a:t>Rekurciniai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RNNs</a:t>
            </a:r>
            <a:r>
              <a:rPr lang="lt-LT" b="0" i="0" u="none" strike="noStrike" dirty="0">
                <a:solidFill>
                  <a:srgbClr val="374151"/>
                </a:solidFill>
                <a:effectLst/>
                <a:latin typeface="Söhne"/>
              </a:rPr>
              <a:t>), tinkantys laikiniems ir </a:t>
            </a:r>
            <a:r>
              <a:rPr lang="lt-LT" b="0" i="0" u="none" strike="noStrike" dirty="0" err="1">
                <a:solidFill>
                  <a:srgbClr val="374151"/>
                </a:solidFill>
                <a:effectLst/>
                <a:latin typeface="Söhne"/>
              </a:rPr>
              <a:t>naturalsio</a:t>
            </a:r>
            <a:r>
              <a:rPr lang="lt-LT" b="0" i="0" u="none" strike="noStrike" dirty="0">
                <a:solidFill>
                  <a:srgbClr val="374151"/>
                </a:solidFill>
                <a:effectLst/>
                <a:latin typeface="Söhne"/>
              </a:rPr>
              <a:t> kalbos uždaviniams, leido pasiekti nuostabius pasiekimus įvairiose srityse. Šie modeliai pasinaudojo giliais neuroniniais tinklais ir keliais sluoksniais, leisdami išmokti sudėtingas reprezentacijas iš įvesties duomenų.</a:t>
            </a:r>
          </a:p>
          <a:p>
            <a:pPr algn="l"/>
            <a:br>
              <a:rPr lang="en-GB" dirty="0">
                <a:effectLst/>
              </a:rPr>
            </a:br>
            <a:br>
              <a:rPr lang="en-GB" dirty="0">
                <a:effectLst/>
              </a:rPr>
            </a:br>
            <a:r>
              <a:rPr lang="en-GB" dirty="0">
                <a:effectLst/>
              </a:rPr>
              <a:t>[EN] Increased computational power, made possible by advances in hardware and parallel processing, addressed previous limitations that impeded AI progress. With more powerful computers, researchers were able to develop and train complex models, resulting in improved performance across various AI applications. The availability of large, diverse datasets was crucial in driving this resurgence, particularly for data-intensive approaches like machine learning. Large-scale datasets enabled researchers to effectively train and fine-tune AI models, leading to significant improvements in accuracy and capability.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Algorithmic advances, especially in the realm of deep learning, greatly contributed to the AI renaissance. Breakthroughs such as Convolutional Neural Networks (CNNs), used widely for image recognition and classification, and Recurrent Neural Networks (RNNs), suited for time-series and natural language tasks, facilitated remarkable achievements in multiple domains. These models leveraged deep neural networks and multiple layers, enabling the learning of complex representations from input data.</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26</a:t>
            </a:fld>
            <a:endParaRPr lang="en-LV"/>
          </a:p>
        </p:txBody>
      </p:sp>
    </p:spTree>
    <p:extLst>
      <p:ext uri="{BB962C8B-B14F-4D97-AF65-F5344CB8AC3E}">
        <p14:creationId xmlns:p14="http://schemas.microsoft.com/office/powerpoint/2010/main" val="3715460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[LT]</a:t>
            </a:r>
            <a:r>
              <a:rPr lang="en-GB" b="0" i="0" u="none" strike="noStrike" dirty="0">
                <a:solidFill>
                  <a:schemeClr val="tx1"/>
                </a:solidFill>
                <a:effectLst/>
                <a:latin typeface="+mn-lt"/>
              </a:rPr>
              <a:t> </a:t>
            </a:r>
            <a:r>
              <a:rPr lang="lt-LT" b="0" i="0" u="none" strike="noStrike" dirty="0">
                <a:solidFill>
                  <a:srgbClr val="374151"/>
                </a:solidFill>
                <a:effectLst/>
                <a:latin typeface="Söhne"/>
              </a:rPr>
              <a:t>IBM "</a:t>
            </a:r>
            <a:r>
              <a:rPr lang="lt-LT" b="0" i="0" u="none" strike="noStrike" dirty="0" err="1">
                <a:solidFill>
                  <a:srgbClr val="374151"/>
                </a:solidFill>
                <a:effectLst/>
                <a:latin typeface="Söhne"/>
              </a:rPr>
              <a:t>Watson</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figuravo</a:t>
            </a:r>
            <a:r>
              <a:rPr lang="lt-LT" b="0" i="0" u="none" strike="noStrike" dirty="0">
                <a:solidFill>
                  <a:srgbClr val="374151"/>
                </a:solidFill>
                <a:effectLst/>
                <a:latin typeface="Söhne"/>
              </a:rPr>
              <a:t> daugybėje antraščių, kai 2011 m. laimėjo žaidimą "</a:t>
            </a:r>
            <a:r>
              <a:rPr lang="lt-LT" b="0" i="0" u="none" strike="noStrike" dirty="0" err="1">
                <a:solidFill>
                  <a:srgbClr val="374151"/>
                </a:solidFill>
                <a:effectLst/>
                <a:latin typeface="Söhne"/>
              </a:rPr>
              <a:t>Jeopardy</a:t>
            </a:r>
            <a:r>
              <a:rPr lang="lt-LT" b="0" i="0" u="none" strike="noStrike" dirty="0">
                <a:solidFill>
                  <a:srgbClr val="374151"/>
                </a:solidFill>
                <a:effectLst/>
                <a:latin typeface="Söhne"/>
              </a:rPr>
              <a:t>", demonstruodamas dirbtinio intelekto gebėjimus apdoroti didžiulius žinių kiekius ir atsakyti į kompleksinius klausimus.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Dar vienas istorinis momentas įvyko 2016 m., kai Google </a:t>
            </a:r>
            <a:r>
              <a:rPr lang="lt-LT" b="0" i="0" u="none" strike="noStrike" dirty="0" err="1">
                <a:solidFill>
                  <a:srgbClr val="374151"/>
                </a:solidFill>
                <a:effectLst/>
                <a:latin typeface="Söhne"/>
              </a:rPr>
              <a:t>DeepMind</a:t>
            </a:r>
            <a:r>
              <a:rPr lang="lt-LT" b="0" i="0" u="none" strike="noStrike" dirty="0">
                <a:solidFill>
                  <a:srgbClr val="374151"/>
                </a:solidFill>
                <a:effectLst/>
                <a:latin typeface="Söhne"/>
              </a:rPr>
              <a:t> sukurtas </a:t>
            </a:r>
            <a:r>
              <a:rPr lang="lt-LT" b="0" i="0" u="none" strike="noStrike" dirty="0" err="1">
                <a:solidFill>
                  <a:srgbClr val="374151"/>
                </a:solidFill>
                <a:effectLst/>
                <a:latin typeface="Söhne"/>
              </a:rPr>
              <a:t>AlphaGo</a:t>
            </a:r>
            <a:r>
              <a:rPr lang="lt-LT" b="0" i="0" u="none" strike="noStrike" dirty="0">
                <a:solidFill>
                  <a:srgbClr val="374151"/>
                </a:solidFill>
                <a:effectLst/>
                <a:latin typeface="Söhne"/>
              </a:rPr>
              <a:t> nustebino pasaulį, nugalėdamas garsųjį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čempioną Lee </a:t>
            </a:r>
            <a:r>
              <a:rPr lang="lt-LT" b="0" i="0" u="none" strike="noStrike" dirty="0" err="1">
                <a:solidFill>
                  <a:srgbClr val="374151"/>
                </a:solidFill>
                <a:effectLst/>
                <a:latin typeface="Söhne"/>
              </a:rPr>
              <a:t>Sedol</a:t>
            </a:r>
            <a:r>
              <a:rPr lang="lt-LT" b="0" i="0" u="none" strike="noStrike" dirty="0">
                <a:solidFill>
                  <a:srgbClr val="374151"/>
                </a:solidFill>
                <a:effectLst/>
                <a:latin typeface="Söhne"/>
              </a:rPr>
              <a:t>. Šis pasiekimas išryškino didžiulę pažangą stiprinamojo mokymosi ir žaidimų AI algoritmuose.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 tai labai sudėtingas ir strategiškai gilus žaidimas, kurio iššūkių įveikimas dirbtinio intelekto ilgai buvo laikomas nepasiekiamu.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Gilaus mokymosi technikos, tokios kaip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a:t>
            </a:r>
            <a:r>
              <a:rPr lang="lt-LT" b="0" i="0" u="none" strike="noStrike" dirty="0" err="1">
                <a:solidFill>
                  <a:srgbClr val="374151"/>
                </a:solidFill>
                <a:effectLst/>
                <a:latin typeface="Söhne"/>
              </a:rPr>
              <a:t>CNNs</a:t>
            </a:r>
            <a:r>
              <a:rPr lang="lt-LT" b="0" i="0" u="none" strike="noStrike" dirty="0">
                <a:solidFill>
                  <a:srgbClr val="374151"/>
                </a:solidFill>
                <a:effectLst/>
                <a:latin typeface="Söhne"/>
              </a:rPr>
              <a:t>), pagreitino pažangą kompiuterinės regos srityje, privedus prie autonominių transporto priemonių, veido atpažinimo ir objektų aptikimo technologijų pažangos.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Pastaraisiais metais stebime greitą pažangą natūralios kalbos apdorojimo modeliuose, tokiuose kaip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sukurtas </a:t>
            </a:r>
            <a:r>
              <a:rPr lang="lt-LT" b="0" i="0" u="none" strike="noStrike" dirty="0" err="1">
                <a:solidFill>
                  <a:srgbClr val="374151"/>
                </a:solidFill>
                <a:effectLst/>
                <a:latin typeface="Söhne"/>
              </a:rPr>
              <a:t>ChatGPT</a:t>
            </a:r>
            <a:r>
              <a:rPr lang="lt-LT" b="0" i="0" u="none" strike="noStrike" dirty="0">
                <a:solidFill>
                  <a:srgbClr val="374151"/>
                </a:solidFill>
                <a:effectLst/>
                <a:latin typeface="Söhne"/>
              </a:rPr>
              <a:t>. Šis galingas kalbos modelis gali generuoti nuoseklius, žmoniškus tekstus ir atlikti platų užduočių, susijusių su supratimu ir generavimu, spektrą, atveriantis naujas galimybes DI varomam rašymui, pokalbiams ir vertimams.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IBM's Watson made headlines when it won Jeopardy, showcasing AI's vast knowledge-processing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In 2016, Google DeepMind's AlphaGo stunned the world by defeating renowned Go champion Lee Sedol, highlighting tremendous advancements in reinforcement learning and game-playing AI algorithms. This feat represented a significant breakthrough as Go, a highly complex and strategic game, was long believed to be beyond the reach of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Deep learning techniques like Convolutional Neural Networks (CNNs) have accelerated progress in computer vision, leading to advancements in autonomous vehicles, facial recognition, and object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Recent years have witnessed rapid advancements in natural language processing models, such as </a:t>
            </a:r>
            <a:r>
              <a:rPr lang="en-GB" dirty="0" err="1">
                <a:effectLst/>
              </a:rPr>
              <a:t>OpenAI's</a:t>
            </a:r>
            <a:r>
              <a:rPr lang="en-GB" dirty="0">
                <a:effectLst/>
              </a:rPr>
              <a:t> GPT-3. This powerful language model can generate coherent, human-like text and perform a wide range of understanding and generation tasks, opening up new possibilities in AI-driven writing, conversation, and translations.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27</a:t>
            </a:fld>
            <a:endParaRPr lang="en-LV"/>
          </a:p>
        </p:txBody>
      </p:sp>
    </p:spTree>
    <p:extLst>
      <p:ext uri="{BB962C8B-B14F-4D97-AF65-F5344CB8AC3E}">
        <p14:creationId xmlns:p14="http://schemas.microsoft.com/office/powerpoint/2010/main" val="366013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sistemos yra dirbtinio intelekto tipas, kurio tikslas yra kartoti žmogaus eksperto sprendimo priėmimo gebėjimus konkrečioje srityje. Jos kuriamos sprendžiant kompleksines problemas, naudojantis žiniomis iš jų žinių bazės, taip pat kaip ir žmogus ekspertas elgtųsi panašioje situacijoje. Kaip minėjau ekspertų sistemos buvo vienas iš pirmųjų dirbtinio intelekto taikymo būdų ir sulaukė didelio dėmesio 1970-aisiais bei 1980-aisiais metais.</a:t>
            </a:r>
          </a:p>
          <a:p>
            <a:pPr algn="l"/>
            <a:r>
              <a:rPr lang="lt-LT" b="0" i="0" u="none" strike="noStrike" dirty="0">
                <a:solidFill>
                  <a:srgbClr val="374151"/>
                </a:solidFill>
                <a:effectLst/>
                <a:latin typeface="Söhne"/>
              </a:rPr>
              <a:t>Šios sistemos yra pagrįstos taisyklėmis, kurios gali būti suformuluotos pagal žmogaus eksperto duotas rekomendacijas arba gautas iš duomenų rinkinių. Jos gali analizuoti didelius duomenų kiekius, ieškoti panašumų ir skirtumų, ir, remdamiesi savo žiniomis, priimti apgalvotus sprendimus.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medicinos srityje ekspertų sistema gali padėti gydytojams diagnozuoti ligas, analizuodama paciento simptomus ir palygindama juos su tuo, ką ji žino apie įvairias ligas. Taip pat pramonėje tokios sistemos gali padėti optimizuoti gamybos procesus, priimdamos sprendimus pagal turimus duomenis ir žinias.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šiandien dirbtinio intelekto technologijos, pvz., gilusis mokymasis, yra labiau paplitusios, ekspertų sistemos vis dar yra svarbi šio lauko dalis, padedanti sprendžiant konkrečias, siauros srities problemas.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28</a:t>
            </a:fld>
            <a:endParaRPr lang="en-LV"/>
          </a:p>
        </p:txBody>
      </p:sp>
    </p:spTree>
    <p:extLst>
      <p:ext uri="{BB962C8B-B14F-4D97-AF65-F5344CB8AC3E}">
        <p14:creationId xmlns:p14="http://schemas.microsoft.com/office/powerpoint/2010/main" val="895589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sistemų veikimas yra grindžiamas trimis pagrindinėmis komponentėmis: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Bazė</a:t>
            </a:r>
            <a:r>
              <a:rPr lang="lt-LT" b="0" i="0" u="none" strike="noStrike" dirty="0">
                <a:solidFill>
                  <a:srgbClr val="374151"/>
                </a:solidFill>
                <a:effectLst/>
                <a:latin typeface="Söhne"/>
              </a:rPr>
              <a:t>: Žinių bazė yra faktu, taisyklių ir euristinių metodų rinkinys apie konkrečią sritį. Šią informaciją, gaunamą iš srities ekspertų, saugoma struktūruotu formatu. Tai yra ekspertų sistemos širdis, nes visos taisyklės ir principai, pagal kuriuos sistema veikia, yra čia.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Išvadų Variklis (</a:t>
            </a:r>
            <a:r>
              <a:rPr lang="lt-LT" b="1" i="0" u="none" strike="noStrike" dirty="0" err="1">
                <a:solidFill>
                  <a:srgbClr val="374151"/>
                </a:solidFill>
                <a:effectLst/>
                <a:latin typeface="Söhne"/>
              </a:rPr>
              <a:t>Inference</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Engine</a:t>
            </a:r>
            <a:r>
              <a:rPr lang="lt-LT" b="1" i="0" u="none" strike="noStrike" dirty="0">
                <a:solidFill>
                  <a:srgbClr val="374151"/>
                </a:solidFill>
                <a:effectLst/>
                <a:latin typeface="Söhne"/>
              </a:rPr>
              <a:t>)</a:t>
            </a:r>
            <a:r>
              <a:rPr lang="lt-LT" b="0" i="0" u="none" strike="noStrike" dirty="0">
                <a:solidFill>
                  <a:srgbClr val="374151"/>
                </a:solidFill>
                <a:effectLst/>
                <a:latin typeface="Söhne"/>
              </a:rPr>
              <a:t>: Išvadų variklis atsakingas už taisyklių ir faktų, esančių žinių bazėje, taikymą, kad būtų galima išvesti naują informaciją ar priimti sprendimus. Jis naudoja įvairias mąstymo technikas, tokias kaip priekinė grandinė (duomenimis grindžiama) arba atgalinė grandinė (tikslu grindžiama), kad išvestų išvadas remiantis pateiktais duomenimis.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Vartotojo Sąsaja</a:t>
            </a:r>
            <a:r>
              <a:rPr lang="lt-LT" b="0" i="0" u="none" strike="noStrike" dirty="0">
                <a:solidFill>
                  <a:srgbClr val="374151"/>
                </a:solidFill>
                <a:effectLst/>
                <a:latin typeface="Söhne"/>
              </a:rPr>
              <a:t>: Vartotojo sąsaja leidžia naudotojams bendrauti su ekspertų sistema, įvedant duomenis ar užklausas ir gaunant sistemos išvadas ar rekomendacijas. Tai yra tiltas tarp žmogaus ir ekspertų sistemos, leidžiantis vartotojui paprastai ir efektyviai gauti reikiamą informaciją.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Sudėtingumo lygis kiekvienoje šių dalių gali skirtis priklausomai nuo taikymo srities ir konkrečios problemos, kurią ekspertų sistema sprendžia. Tačiau visos šios dalys yra esminės norint sukurti veikiančią ir efektyvią ekspertų sistemą.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29</a:t>
            </a:fld>
            <a:endParaRPr lang="en-LV"/>
          </a:p>
        </p:txBody>
      </p:sp>
    </p:spTree>
    <p:extLst>
      <p:ext uri="{BB962C8B-B14F-4D97-AF65-F5344CB8AC3E}">
        <p14:creationId xmlns:p14="http://schemas.microsoft.com/office/powerpoint/2010/main" val="95642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Apie kursą. Jį sudaro keturi internetiniai seminarai su galutiniu testu. Šiandien kalbėsime apie tai, kas yra intelektas, kas yra dirbtinis intelektas, jo tipus, </a:t>
            </a:r>
            <a:r>
              <a:rPr lang="lt-LT" dirty="0" err="1"/>
              <a:t>trumpądirbtinio</a:t>
            </a:r>
            <a:r>
              <a:rPr lang="lt-LT" dirty="0"/>
              <a:t> intelekto  istoriją, tada apžvelgsime mašininį mokymąsi ir giluminį mokymąsi kaip AI subkategorijas ir baigsime dirbtinio intelekto taikymais.  Noriu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3</a:t>
            </a:fld>
            <a:endParaRPr lang="en-LV"/>
          </a:p>
        </p:txBody>
      </p:sp>
    </p:spTree>
    <p:extLst>
      <p:ext uri="{BB962C8B-B14F-4D97-AF65-F5344CB8AC3E}">
        <p14:creationId xmlns:p14="http://schemas.microsoft.com/office/powerpoint/2010/main" val="185085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[LT] </a:t>
            </a:r>
            <a:r>
              <a:rPr lang="lt-LT" b="0" i="0" u="none" strike="noStrike" dirty="0">
                <a:solidFill>
                  <a:srgbClr val="374151"/>
                </a:solidFill>
                <a:effectLst/>
                <a:latin typeface="Söhne"/>
              </a:rPr>
              <a:t>Ekspertų sistemų nauda yra labai įvairi ir plačiai vertinama. Tarp svarbiausių privalumų yra: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Nuoseklumas ir patikimumas</a:t>
            </a:r>
            <a:r>
              <a:rPr lang="lt-LT" b="0" i="0" u="none" strike="noStrike" dirty="0">
                <a:solidFill>
                  <a:srgbClr val="374151"/>
                </a:solidFill>
                <a:effectLst/>
                <a:latin typeface="Söhne"/>
              </a:rPr>
              <a:t>: Ekspertų sistemos gali teikti nuolatinę ir patikimą analizę, nes jos nepriklauso nuo žmogiškųjų išankstinės nuomonės ar nuovargio. Skirtingai nuo žmonių, šios sistemos nejaučia emocinių būsenų ar fizinių apribojimų, todėl jos gali dirbti nepertraukiamai ir nuosekliai.</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išsaugojimas</a:t>
            </a:r>
            <a:r>
              <a:rPr lang="lt-LT" b="0" i="0" u="none" strike="noStrike" dirty="0">
                <a:solidFill>
                  <a:srgbClr val="374151"/>
                </a:solidFill>
                <a:effectLst/>
                <a:latin typeface="Söhne"/>
              </a:rPr>
              <a:t>: Užkoduodamos srities ekspertų žinias, ekspertų sistemos gali išlaikyti vertingas žinias net jei ekspertai tampa nepasiekiami. Tai yra itin svarbu organizacijoms, kurios nori užtikrinti ilgalaikį žinių tęstinumą.</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Prieinamumas ir prieiga</a:t>
            </a:r>
            <a:r>
              <a:rPr lang="lt-LT" b="0" i="0" u="none" strike="noStrike" dirty="0">
                <a:solidFill>
                  <a:srgbClr val="374151"/>
                </a:solidFill>
                <a:effectLst/>
                <a:latin typeface="Söhne"/>
              </a:rPr>
              <a:t>: Ekspertų sistemoms lengva pasiekti, jos gali tarnauti keliems vartotojams vienu metu ir teikti ekspertizę situacijose, kuriose ekspertai gali būti sunkiai pasiekiami. Be to, šios sistemos gali būti naudingos toli esančiose vietovėse arba kai reikia greito sprendimo.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Svarbu pažymėti, kad nors ekspertų sistemų privalumai yra akivaizdūs, jos taip pat turi savo trūkumų ir ribotumų. Vis dėlto, tinkamai naudojant, šios sistemos gali būti vertingas įrankis sprendžiant kompleksines problemas, kuriose reikia srities ekspertų žinių.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30</a:t>
            </a:fld>
            <a:endParaRPr lang="en-LV"/>
          </a:p>
        </p:txBody>
      </p:sp>
    </p:spTree>
    <p:extLst>
      <p:ext uri="{BB962C8B-B14F-4D97-AF65-F5344CB8AC3E}">
        <p14:creationId xmlns:p14="http://schemas.microsoft.com/office/powerpoint/2010/main" val="3298728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0" i="0" u="none" strike="noStrike" dirty="0">
                <a:solidFill>
                  <a:srgbClr val="374151"/>
                </a:solidFill>
                <a:effectLst/>
                <a:latin typeface="Söhne"/>
              </a:rPr>
              <a:t>Nors ekspertų sistemų privalumai yra akivaizdūs, būtina atsižvelgti ir į jų ribotumus: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Ribotas taikymo sritis</a:t>
            </a:r>
            <a:r>
              <a:rPr lang="lt-LT" b="0" i="0" u="none" strike="noStrike" dirty="0">
                <a:solidFill>
                  <a:srgbClr val="374151"/>
                </a:solidFill>
                <a:effectLst/>
                <a:latin typeface="Söhne"/>
              </a:rPr>
              <a:t>: Ekspertų sistemos yra sukurtos tam tikroms sritims, todėl negali spręsti problemų, kurios yra už jų kompetencijos ribų. Tai reiškia, kad kiekviena ekspertų sistema yra specializuota tam tikroje srityje, ir negali veiksmingai veikti už šios srities ribų.</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Žinių įgijimas</a:t>
            </a:r>
            <a:r>
              <a:rPr lang="lt-LT" b="0" i="0" u="none" strike="noStrike" dirty="0">
                <a:solidFill>
                  <a:srgbClr val="374151"/>
                </a:solidFill>
                <a:effectLst/>
                <a:latin typeface="Söhne"/>
              </a:rPr>
              <a:t>: Procesas, per kurį renkamos ir koduojamos srities žinios, gali būti ilgai trunkantis ir reikalaujantis daug išteklių. Be to, reikia ekspertų, kurie galėtų padėti šį procesą atlikti kokybiškai ir tiksliai.</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Pritaikomumas</a:t>
            </a:r>
            <a:r>
              <a:rPr lang="lt-LT" b="0" i="0" u="none" strike="noStrike" dirty="0">
                <a:solidFill>
                  <a:srgbClr val="374151"/>
                </a:solidFill>
                <a:effectLst/>
                <a:latin typeface="Söhne"/>
              </a:rPr>
              <a:t>: Skirtingai nuo daugelio šiuolaikinių dirbtinio intelekto sistemų, ekspertų sistemos neturi gebėjimo mokytis ir prisitaikyti prie naujų situacijų ar kintančios aplinkos. Jos veikia </a:t>
            </a:r>
            <a:r>
              <a:rPr lang="lt-LT" b="0" i="0" u="none" strike="noStrike" dirty="0" err="1">
                <a:solidFill>
                  <a:srgbClr val="374151"/>
                </a:solidFill>
                <a:effectLst/>
                <a:latin typeface="Söhne"/>
              </a:rPr>
              <a:t>remdamosios</a:t>
            </a:r>
            <a:r>
              <a:rPr lang="lt-LT" b="0" i="0" u="none" strike="noStrike" dirty="0">
                <a:solidFill>
                  <a:srgbClr val="374151"/>
                </a:solidFill>
                <a:effectLst/>
                <a:latin typeface="Söhne"/>
              </a:rPr>
              <a:t> iš anksto apibrėžtomis žiniomis ir taisyklėmis, todėl yra mažiau lanksčios prieš akivaizdžius pokyčius.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ekspertų sistemose yra keletas trūkumų, svarbu suprasti, kad jos buvo vienos iš pirmųjų dirbtinio intelekto taikymų ir yra svarbus šios srities paveldas. Naujesnės DI technologijos dažnai naudoja ekspertų sistemų principus kartu su kitais metodais, siekdamos geresnių rezultatų.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31</a:t>
            </a:fld>
            <a:endParaRPr lang="en-LV"/>
          </a:p>
        </p:txBody>
      </p:sp>
    </p:spTree>
    <p:extLst>
      <p:ext uri="{BB962C8B-B14F-4D97-AF65-F5344CB8AC3E}">
        <p14:creationId xmlns:p14="http://schemas.microsoft.com/office/powerpoint/2010/main" val="3015762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Ir</a:t>
            </a:r>
            <a:r>
              <a:rPr lang="en-US" dirty="0"/>
              <a:t> </a:t>
            </a:r>
            <a:r>
              <a:rPr lang="en-US" dirty="0" err="1"/>
              <a:t>dabar</a:t>
            </a:r>
            <a:r>
              <a:rPr lang="en-US" dirty="0"/>
              <a:t> </a:t>
            </a:r>
            <a:r>
              <a:rPr lang="en-US" dirty="0" err="1"/>
              <a:t>pasinersime</a:t>
            </a:r>
            <a:r>
              <a:rPr lang="en-US" dirty="0"/>
              <a:t> </a:t>
            </a:r>
            <a:r>
              <a:rPr lang="en-US" dirty="0" err="1"/>
              <a:t>į</a:t>
            </a:r>
            <a:r>
              <a:rPr lang="en-US" dirty="0"/>
              <a:t> </a:t>
            </a:r>
            <a:r>
              <a:rPr lang="en-US" dirty="0" err="1"/>
              <a:t>mašininio</a:t>
            </a:r>
            <a:r>
              <a:rPr lang="en-US" dirty="0"/>
              <a:t> </a:t>
            </a:r>
            <a:r>
              <a:rPr lang="en-US" dirty="0" err="1"/>
              <a:t>mokymosi</a:t>
            </a:r>
            <a:r>
              <a:rPr lang="en-US" dirty="0"/>
              <a:t> </a:t>
            </a:r>
            <a:r>
              <a:rPr lang="en-US" dirty="0" err="1"/>
              <a:t>sritį</a:t>
            </a:r>
            <a:r>
              <a:rPr lang="en-US" dirty="0"/>
              <a:t> </a:t>
            </a:r>
            <a:r>
              <a:rPr lang="en-US" dirty="0" err="1"/>
              <a:t>kaip</a:t>
            </a:r>
            <a:r>
              <a:rPr lang="en-US" dirty="0"/>
              <a:t> </a:t>
            </a:r>
            <a:r>
              <a:rPr lang="en-US" dirty="0" err="1"/>
              <a:t>subkateogrija</a:t>
            </a:r>
            <a:r>
              <a:rPr lang="en-US" dirty="0"/>
              <a:t> </a:t>
            </a:r>
            <a:r>
              <a:rPr lang="en-US" dirty="0" err="1"/>
              <a:t>dirbtinio</a:t>
            </a:r>
            <a:r>
              <a:rPr lang="en-US" dirty="0"/>
              <a:t> </a:t>
            </a:r>
            <a:r>
              <a:rPr lang="en-US" dirty="0" err="1"/>
              <a:t>intelekteo</a:t>
            </a:r>
            <a:r>
              <a:rPr lang="en-US" dirty="0"/>
              <a:t> </a:t>
            </a:r>
            <a:r>
              <a:rPr lang="en-US" dirty="0" err="1"/>
              <a:t>ir</a:t>
            </a:r>
            <a:r>
              <a:rPr lang="en-US" dirty="0"/>
              <a:t> </a:t>
            </a:r>
            <a:r>
              <a:rPr lang="en-US" dirty="0" err="1"/>
              <a:t>pradėkime</a:t>
            </a:r>
            <a:r>
              <a:rPr lang="en-US" dirty="0"/>
              <a:t> </a:t>
            </a:r>
            <a:r>
              <a:rPr lang="en-US" dirty="0" err="1"/>
              <a:t>nuo</a:t>
            </a:r>
            <a:r>
              <a:rPr lang="en-US" dirty="0">
                <a:sym typeface="Wingdings" pitchFamily="2" charset="2"/>
              </a:rPr>
              <a:t>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32</a:t>
            </a:fld>
            <a:endParaRPr lang="en-LV"/>
          </a:p>
        </p:txBody>
      </p:sp>
    </p:spTree>
    <p:extLst>
      <p:ext uri="{BB962C8B-B14F-4D97-AF65-F5344CB8AC3E}">
        <p14:creationId xmlns:p14="http://schemas.microsoft.com/office/powerpoint/2010/main" val="3504808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en-GB" dirty="0" err="1"/>
              <a:t>Mašininio</a:t>
            </a:r>
            <a:r>
              <a:rPr lang="en-GB" dirty="0"/>
              <a:t> </a:t>
            </a:r>
            <a:r>
              <a:rPr lang="en-GB" dirty="0" err="1"/>
              <a:t>mokymosi</a:t>
            </a:r>
            <a:r>
              <a:rPr lang="en-GB" dirty="0"/>
              <a:t>.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yra viena iš esminių dirbtinio intelekto sričių. Fokusuodamasis į algoritmų kūrimą, mašininis mokymasis suteikia kompiuteriams galimybę mokytis iš duomenų ir tobulinti savo veikimą laikui bėgant. Pagrindinė mašininio mokymosi idėja yra leisti mašinoms prisitaikyti ir priimti sprendimus automatiškai, be aiškios programavimo instrukcijos.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reiškia, kad, skirtingai nuo tradicinio programavimo, kur reikia nurodyti tikslius žingsnius, kaip kompiuteris turėtų elgtis kiekvienoje situacijoje, mašininis mokymasis leidžia kompiuteriams "išmokti" elgsenos remiantis duomenų analize. Pavyzdžiui, naudojant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algoritmus, galime sukurti sistemas, kurios geba atpažinti paveikslėliuose esančius objektus, vertinti teksto sentimentą arba prognozuoti akcijų kainas.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Pagrindiniai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bruožai:</a:t>
            </a:r>
          </a:p>
          <a:p>
            <a:pPr algn="l">
              <a:buFont typeface="Arial" panose="020B0604020202020204" pitchFamily="34" charset="0"/>
              <a:buChar char="•"/>
            </a:pPr>
            <a:r>
              <a:rPr lang="lt-LT" b="1" i="0" u="none" strike="noStrike" dirty="0">
                <a:solidFill>
                  <a:srgbClr val="374151"/>
                </a:solidFill>
                <a:effectLst/>
                <a:latin typeface="Söhne"/>
              </a:rPr>
              <a:t>DI dalis</a:t>
            </a:r>
            <a:r>
              <a:rPr lang="lt-LT" b="0" i="0" u="none" strike="noStrike" dirty="0">
                <a:solidFill>
                  <a:srgbClr val="374151"/>
                </a:solidFill>
                <a:effectLst/>
                <a:latin typeface="Söhne"/>
              </a:rPr>
              <a:t>: Mašininis mokymasis yra esminė dirbtinio intelekto dalis, kurioje svarbiausia yra mokymasis iš duomenų.</a:t>
            </a:r>
          </a:p>
          <a:p>
            <a:pPr algn="l">
              <a:buFont typeface="Arial" panose="020B0604020202020204" pitchFamily="34" charset="0"/>
              <a:buChar char="•"/>
            </a:pPr>
            <a:r>
              <a:rPr lang="lt-LT" b="1" i="0" u="none" strike="noStrike" dirty="0">
                <a:solidFill>
                  <a:srgbClr val="374151"/>
                </a:solidFill>
                <a:effectLst/>
                <a:latin typeface="Söhne"/>
              </a:rPr>
              <a:t>Mokymasis iš duomenų ir patirties</a:t>
            </a:r>
            <a:r>
              <a:rPr lang="lt-LT" b="0" i="0" u="none" strike="noStrike" dirty="0">
                <a:solidFill>
                  <a:srgbClr val="374151"/>
                </a:solidFill>
                <a:effectLst/>
                <a:latin typeface="Söhne"/>
              </a:rPr>
              <a:t>: Kompiuteriai tobulina savo veikimą remdamiesi anksčiau matytais duomenimis ir gauta patirtimi.</a:t>
            </a:r>
          </a:p>
          <a:p>
            <a:pPr algn="l">
              <a:buFont typeface="Arial" panose="020B0604020202020204" pitchFamily="34" charset="0"/>
              <a:buChar char="•"/>
            </a:pPr>
            <a:r>
              <a:rPr lang="lt-LT" b="1" i="0" u="none" strike="noStrike" dirty="0">
                <a:solidFill>
                  <a:srgbClr val="374151"/>
                </a:solidFill>
                <a:effectLst/>
                <a:latin typeface="Söhne"/>
              </a:rPr>
              <a:t>Be tiesioginio programavimo</a:t>
            </a:r>
            <a:r>
              <a:rPr lang="lt-LT" b="0" i="0" u="none" strike="noStrike" dirty="0">
                <a:solidFill>
                  <a:srgbClr val="374151"/>
                </a:solidFill>
                <a:effectLst/>
                <a:latin typeface="Söhne"/>
              </a:rPr>
              <a:t>: Mašinai nereikia aiškių nurodymų, kaip spręsti kiekvieną problemą. Vietoje to, jie "išmoksta" sprendimo strategijas remdamiesi duomenimis.</a:t>
            </a:r>
          </a:p>
          <a:p>
            <a:pPr algn="l">
              <a:buFont typeface="Arial" panose="020B0604020202020204" pitchFamily="34" charset="0"/>
              <a:buChar char="•"/>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Taigi, mašininis mokymasis yra puikus būdas siekti automatinio sprendimų priėmimo įvairiose srityse, nuo prekybos iki sveikatos priežiūros, be poreikio kiekvienam atvejui kurti unikalią programinę įrangą.</a:t>
            </a:r>
          </a:p>
          <a:p>
            <a:br>
              <a:rPr lang="en-GB" dirty="0"/>
            </a:br>
            <a:br>
              <a:rPr lang="en-GB" dirty="0"/>
            </a:br>
            <a:r>
              <a:rPr lang="en-GB" dirty="0"/>
              <a:t>[EN] Machine Learning, which is a crucial subset of Artificial Intelligence. Machine learning focuses on the development of algorithms that empower computers to learn from data and improve their performance over time. The primary objective of machine learning is to enable machines to adapt and make decisions autonomously without the need for explicit programming.</a:t>
            </a:r>
          </a:p>
          <a:p>
            <a:endParaRPr lang="en-GB" dirty="0"/>
          </a:p>
          <a:p>
            <a:r>
              <a:rPr lang="en-GB" dirty="0"/>
              <a:t>Machine learning algorithms employ statistical techniques to identify patterns and relationships within the data. These patterns and relationships can then be utilized to make predictions or decisions, which have a wide range of applications across various fields such as finance, healthcare, marketing, and natural language processing.</a:t>
            </a:r>
            <a:endParaRPr lang="en-LV" dirty="0"/>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33</a:t>
            </a:fld>
            <a:endParaRPr lang="en-LV"/>
          </a:p>
        </p:txBody>
      </p:sp>
    </p:spTree>
    <p:extLst>
      <p:ext uri="{BB962C8B-B14F-4D97-AF65-F5344CB8AC3E}">
        <p14:creationId xmlns:p14="http://schemas.microsoft.com/office/powerpoint/2010/main" val="1101545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Programavimas</a:t>
            </a:r>
            <a:r>
              <a:rPr lang="lt-LT" b="0" i="0" u="none" strike="noStrike" dirty="0">
                <a:solidFill>
                  <a:srgbClr val="374151"/>
                </a:solidFill>
                <a:effectLst/>
                <a:latin typeface="Söhne"/>
              </a:rPr>
              <a:t> ir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yra du skirtingi būdai, kaip kompiuteriai sprendžia problemas, tačiau jie veikia visiškai kitokiu principu.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Tradiciškai, programavimo procese, programuotojas rašo algoritmus tam, kad išspręstų konkretų uždavinį. Pavyzdžiui, norėdami sukurti kalkuliatorių, mes nurodytume kompiuteriui tikslias matematines operacijas, kurias jis turėtų atlikti skaičiuojant suma, skirtumą, sandaugą ir dalybą. Kompiuteris tuomet paima įvesties duomenis, juos apdoroja pagal duotas taisykles ir pateikia pageidaujamą rezultatą. Šis metodas puikiai tinka problemoms, kurios turi aiškias ir gerai apibrėžtas taisykles.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Kita vertus, </a:t>
            </a:r>
            <a:r>
              <a:rPr lang="lt-LT" b="1" i="0" u="none" strike="noStrike" dirty="0">
                <a:solidFill>
                  <a:srgbClr val="374151"/>
                </a:solidFill>
                <a:effectLst/>
                <a:latin typeface="Söhne"/>
              </a:rPr>
              <a:t>mašininio </a:t>
            </a:r>
            <a:r>
              <a:rPr lang="lt-LT" b="1" i="0" u="none" strike="noStrike" dirty="0" err="1">
                <a:solidFill>
                  <a:srgbClr val="374151"/>
                </a:solidFill>
                <a:effectLst/>
                <a:latin typeface="Söhne"/>
              </a:rPr>
              <a:t>mokymimosi</a:t>
            </a:r>
            <a:r>
              <a:rPr lang="lt-LT" b="0" i="0" u="none" strike="noStrike" dirty="0">
                <a:solidFill>
                  <a:srgbClr val="374151"/>
                </a:solidFill>
                <a:effectLst/>
                <a:latin typeface="Söhne"/>
              </a:rPr>
              <a:t> metu, mums nereikia pateikti kompiuteriui tikslių taisyklių, kaip atlikti tam tikrą užduotį. Vietoj to, mes tiekiame algoritmams pradinę įvestį ir norimą išvestį, ir leidžiame sistemai "išmokti" šią užduotį. Tai reiškia, kad mums nereikia nurodyti tikslių taisyklių; vietoj to, leidžiame mašinai aptikti duomenyse esančius ryšius ar modelius. Tada, remdamiesi šiais modeliais, kompiuteris gali priimti sprendimus ar prognozuoti naujus, anksčiau nematytus duomenis.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norėdami, kad mašina atpažintų ar paveikslėlyje yra šuo ar kate, mes nemokome kompiuterio visų galimų šunų ir kačių formų. Vietoj to, mes pateiktume daugybę paveikslėlių su šunimis ir katėmis ir leistume algoritmui "išmokti" atpažinti kiekvieno gyvūno savybes.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yra pagrindinis skirtumas: </a:t>
            </a:r>
            <a:r>
              <a:rPr lang="lt-LT" b="1" i="0" u="none" strike="noStrike" dirty="0">
                <a:solidFill>
                  <a:srgbClr val="374151"/>
                </a:solidFill>
                <a:effectLst/>
                <a:latin typeface="Söhne"/>
              </a:rPr>
              <a:t>tradicinis programavimas</a:t>
            </a:r>
            <a:r>
              <a:rPr lang="lt-LT" b="0" i="0" u="none" strike="noStrike" dirty="0">
                <a:solidFill>
                  <a:srgbClr val="374151"/>
                </a:solidFill>
                <a:effectLst/>
                <a:latin typeface="Söhne"/>
              </a:rPr>
              <a:t> reikalauja nuo žmogaus aiškių taisyklių nurodymo, kai tuo tarpu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leidžia kompiuteriui "išmokti" šias taisykles iš duomenų.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34</a:t>
            </a:fld>
            <a:endParaRPr lang="en-LV"/>
          </a:p>
        </p:txBody>
      </p:sp>
    </p:spTree>
    <p:extLst>
      <p:ext uri="{BB962C8B-B14F-4D97-AF65-F5344CB8AC3E}">
        <p14:creationId xmlns:p14="http://schemas.microsoft.com/office/powerpoint/2010/main" val="2827963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Mašininis mokymasis</a:t>
            </a:r>
            <a:r>
              <a:rPr lang="lt-LT" b="0" i="0" u="none" strike="noStrike" dirty="0">
                <a:solidFill>
                  <a:srgbClr val="374151"/>
                </a:solidFill>
                <a:effectLst/>
                <a:latin typeface="Söhne"/>
              </a:rPr>
              <a:t> gali būti skirstomas į keletą pagrindinių kategorijų, priklausomai nuo to, kaip mokymosi procesas yra vykdomas. Pabandykime panagrinėti tris pagrindinius šios srities tipus.</a:t>
            </a:r>
          </a:p>
          <a:p>
            <a:pPr algn="l">
              <a:buFont typeface="+mj-lt"/>
              <a:buAutoNum type="arabicPeriod"/>
            </a:pPr>
            <a:r>
              <a:rPr lang="lt-LT" b="1" i="0" u="none" strike="noStrike" dirty="0">
                <a:solidFill>
                  <a:srgbClr val="374151"/>
                </a:solidFill>
                <a:effectLst/>
                <a:latin typeface="Söhne"/>
              </a:rPr>
              <a:t>Mokymasis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Šis metodas reikalauja, kad turėtume etiketes duomenimis - tai reiškia, kad kiekvienam įvesties pavyzdžiui turime nurodytą pageidaujamą išvestį. Mokymosi metu sistema bando nustatyti ryšį tarp įvesties ir išvesties, taip sukurdama modelį, kuris gali prognozuoti išvestį naujiems, anksčiau nematytiems įvesties duomenims. Pavyzdys gali būti namų kainos prognozavimas pagal jų dydį, vieta ir kitas savybes.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Mokymasis be mokytojo (</a:t>
            </a:r>
            <a:r>
              <a:rPr lang="lt-LT" b="1" i="0" u="none" strike="noStrike" dirty="0" err="1">
                <a:solidFill>
                  <a:srgbClr val="374151"/>
                </a:solidFill>
                <a:effectLst/>
                <a:latin typeface="Söhne"/>
              </a:rPr>
              <a:t>Unsupervised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Šioje srityje, sistemai pateikiama tik įvesties informacija, be jokių etikečių ar nurodymų, kas būtų "teisinga" arba "neteisinga". Užduotis čia - aptikti struktūras, grupes arba ryšius duomenyse patiems, </a:t>
            </a:r>
            <a:r>
              <a:rPr lang="lt-LT" b="0" i="0" u="none" strike="noStrike" dirty="0" err="1">
                <a:solidFill>
                  <a:srgbClr val="374151"/>
                </a:solidFill>
                <a:effectLst/>
                <a:latin typeface="Söhne"/>
              </a:rPr>
              <a:t>t.y</a:t>
            </a:r>
            <a:r>
              <a:rPr lang="lt-LT" b="0" i="0" u="none" strike="noStrike" dirty="0">
                <a:solidFill>
                  <a:srgbClr val="374151"/>
                </a:solidFill>
                <a:effectLst/>
                <a:latin typeface="Söhne"/>
              </a:rPr>
              <a:t>. pačiam </a:t>
            </a:r>
            <a:r>
              <a:rPr lang="lt-LT" b="0" i="0" u="none" strike="noStrike" dirty="0" err="1">
                <a:solidFill>
                  <a:srgbClr val="374151"/>
                </a:solidFill>
                <a:effectLst/>
                <a:latin typeface="Söhne"/>
              </a:rPr>
              <a:t>kompiteriui</a:t>
            </a:r>
            <a:r>
              <a:rPr lang="lt-LT" b="0" i="0" u="none" strike="noStrike" dirty="0">
                <a:solidFill>
                  <a:srgbClr val="374151"/>
                </a:solidFill>
                <a:effectLst/>
                <a:latin typeface="Söhne"/>
              </a:rPr>
              <a:t>. Dažnas šio metodo pavyzdys yra vartotojų klasterizavimas pagal jų pirkimo elgseną internetinėse parduotuvėse.</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Reinforcement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 (Mokymasis su pastiprinimu)</a:t>
            </a:r>
            <a:r>
              <a:rPr lang="lt-LT" b="0" i="0" u="none" strike="noStrike" dirty="0">
                <a:solidFill>
                  <a:srgbClr val="374151"/>
                </a:solidFill>
                <a:effectLst/>
                <a:latin typeface="Söhne"/>
              </a:rPr>
              <a:t>: Ši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sritis yra įdomi tuo, kad sistema mokosi iš savo klaidų ir sėkmių, atliekant tam tikras veiksmų sekas ir gaudant atitinkamą atlygį arba baudą. Pagrindinė idėja yra maksimizuoti gautą atlygį per laikotarpį. Šis metodas dažnai naudojamas žaidimų DI ir </a:t>
            </a:r>
            <a:r>
              <a:rPr lang="lt-LT" b="0" i="0" u="none" strike="noStrike" dirty="0" err="1">
                <a:solidFill>
                  <a:srgbClr val="374151"/>
                </a:solidFill>
                <a:effectLst/>
                <a:latin typeface="Söhne"/>
              </a:rPr>
              <a:t>robotikos</a:t>
            </a:r>
            <a:r>
              <a:rPr lang="lt-LT" b="0" i="0" u="none" strike="noStrike" dirty="0">
                <a:solidFill>
                  <a:srgbClr val="374151"/>
                </a:solidFill>
                <a:effectLst/>
                <a:latin typeface="Söhne"/>
              </a:rPr>
              <a:t> srityse, kur sistemos turi mokytis optimizuoti savo elgseną dinamiškose aplinkose.</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Nors šie yra tik pagrindiniai mašininio mokymosi tipai, ši sritis yra labai plati ir nuolat plėtojama. Šie metodai yra naudojami įvairiose pramonės šakose ir kasdieniame gyvenime, nuo finansų prognozavimo iki socialinių tinklų </a:t>
            </a:r>
            <a:r>
              <a:rPr lang="lt-LT" b="0" i="0" u="none" strike="noStrike" dirty="0" err="1">
                <a:solidFill>
                  <a:srgbClr val="374151"/>
                </a:solidFill>
                <a:effectLst/>
                <a:latin typeface="Söhne"/>
              </a:rPr>
              <a:t>rekomendacinų</a:t>
            </a:r>
            <a:r>
              <a:rPr lang="lt-LT" b="0" i="0" u="none" strike="noStrike" dirty="0">
                <a:solidFill>
                  <a:srgbClr val="374151"/>
                </a:solidFill>
                <a:effectLst/>
                <a:latin typeface="Söhne"/>
              </a:rPr>
              <a:t> sistemų.</a:t>
            </a:r>
          </a:p>
          <a:p>
            <a:br>
              <a:rPr lang="en-GB" dirty="0"/>
            </a:br>
            <a:br>
              <a:rPr lang="en-GB" dirty="0"/>
            </a:br>
            <a:r>
              <a:rPr lang="en-GB" dirty="0"/>
              <a:t>[EN] The three main types of machine learning are supervised learning, unsupervised learning, and reinforcement learning. These categories represent different learning techniques, each suited for diverse tasks and applications.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35</a:t>
            </a:fld>
            <a:endParaRPr lang="en-LV"/>
          </a:p>
        </p:txBody>
      </p:sp>
    </p:spTree>
    <p:extLst>
      <p:ext uri="{BB962C8B-B14F-4D97-AF65-F5344CB8AC3E}">
        <p14:creationId xmlns:p14="http://schemas.microsoft.com/office/powerpoint/2010/main" val="1043513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Mokymasis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viena iš pagrindinių mašininio mokymosi sričių. Tačiau ką tai tiksliai reiškia?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kalbame apie mokymąsi su mokytoju, įsivaizduokime mokyklos scenarijų, kur mokinys sprendžia matematikos užduotis ir mokytojas tikrina jo atsakymus. Tačiau vietoje mokinio ir mokytojo čia veikia kompiuteris ir duomenys. Kompiuteriui pateikiamas rinkinys duomenų, kuriame yra įvesties pavyzdžiai su atitinkamomis išvestimis (etiketėmis). Kompiuteris tuomet mokosi šių duomenų ir bando nustatyti taisykles ar ryšius tarp įvesties ir išvesties.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Paprastai tariant,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0" i="0" u="none" strike="noStrike" dirty="0">
                <a:solidFill>
                  <a:srgbClr val="374151"/>
                </a:solidFill>
                <a:effectLst/>
                <a:latin typeface="Söhne"/>
              </a:rPr>
              <a:t> algoritmo tikslas yra išmokti "žemėlapį" tarp įvesties duomenų ir norimų rezultatų, taip kad vėliau, kai bus pateikiami nauji, anksčiau nematyti duomenys, jis galėtų prognozuoti teisingą atsakymą/rezultatą.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Daugybė algoritmų priklauso šiai kategorijai. Pavyzdžiui, </a:t>
            </a:r>
            <a:r>
              <a:rPr lang="lt-LT" b="1" i="0" u="none" strike="noStrike" dirty="0">
                <a:solidFill>
                  <a:srgbClr val="374151"/>
                </a:solidFill>
                <a:effectLst/>
                <a:latin typeface="Söhne"/>
              </a:rPr>
              <a:t>linijinė regresija (</a:t>
            </a:r>
            <a:r>
              <a:rPr lang="lt-LT" b="1" i="0" u="none" strike="noStrike" dirty="0" err="1">
                <a:solidFill>
                  <a:srgbClr val="374151"/>
                </a:solidFill>
                <a:effectLst/>
                <a:latin typeface="Söhne"/>
              </a:rPr>
              <a:t>linear</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regression</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naudojama prognozuoti kiekybinius rezultatus, o </a:t>
            </a:r>
            <a:r>
              <a:rPr lang="lt-LT" b="1" i="0" u="none" strike="noStrike" dirty="0">
                <a:solidFill>
                  <a:srgbClr val="374151"/>
                </a:solidFill>
                <a:effectLst/>
                <a:latin typeface="Söhne"/>
              </a:rPr>
              <a:t>logistinė regresija (</a:t>
            </a:r>
            <a:r>
              <a:rPr lang="lt-LT" b="1" i="0" u="none" strike="noStrike" dirty="0" err="1">
                <a:solidFill>
                  <a:srgbClr val="374151"/>
                </a:solidFill>
                <a:effectLst/>
                <a:latin typeface="Söhne"/>
              </a:rPr>
              <a:t>logistic</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regression</a:t>
            </a:r>
            <a:r>
              <a:rPr lang="lt-LT" b="1" i="0" u="none" strike="noStrike" dirty="0">
                <a:solidFill>
                  <a:srgbClr val="374151"/>
                </a:solidFill>
                <a:effectLst/>
                <a:latin typeface="Söhne"/>
              </a:rPr>
              <a:t>)</a:t>
            </a:r>
            <a:r>
              <a:rPr lang="lt-LT" b="0" i="0" u="none" strike="noStrike" dirty="0">
                <a:solidFill>
                  <a:srgbClr val="374151"/>
                </a:solidFill>
                <a:effectLst/>
                <a:latin typeface="Söhne"/>
              </a:rPr>
              <a:t> gali būti naudojama klasifikavimo užduotims. Dar vienas populiarus algoritmas yra </a:t>
            </a:r>
            <a:r>
              <a:rPr lang="lt-LT" b="1" i="0" u="none" strike="noStrike" dirty="0">
                <a:solidFill>
                  <a:srgbClr val="374151"/>
                </a:solidFill>
                <a:effectLst/>
                <a:latin typeface="Söhne"/>
              </a:rPr>
              <a:t>paramos vektorių mašinos (</a:t>
            </a:r>
            <a:r>
              <a:rPr lang="lt-LT" b="1" i="0" u="none" strike="noStrike" dirty="0" err="1">
                <a:solidFill>
                  <a:srgbClr val="374151"/>
                </a:solidFill>
                <a:effectLst/>
                <a:latin typeface="Söhne"/>
              </a:rPr>
              <a:t>support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vector</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machines</a:t>
            </a:r>
            <a:r>
              <a:rPr lang="lt-LT" b="1" i="0" u="none" strike="noStrike" dirty="0">
                <a:solidFill>
                  <a:srgbClr val="374151"/>
                </a:solidFill>
                <a:effectLst/>
                <a:latin typeface="Söhne"/>
              </a:rPr>
              <a:t>)</a:t>
            </a:r>
            <a:r>
              <a:rPr lang="lt-LT" b="0" i="0" u="none" strike="noStrike" dirty="0">
                <a:solidFill>
                  <a:srgbClr val="374151"/>
                </a:solidFill>
                <a:effectLst/>
                <a:latin typeface="Söhne"/>
              </a:rPr>
              <a:t>, kurios dažnai naudojamos klasifikavimo ir regresijos užduotims.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algoritmai, kaip ir kiti </a:t>
            </a:r>
            <a:r>
              <a:rPr lang="lt-LT" b="1" i="0" u="none" strike="noStrike" dirty="0">
                <a:solidFill>
                  <a:srgbClr val="374151"/>
                </a:solidFill>
                <a:effectLst/>
                <a:latin typeface="Söhne"/>
              </a:rPr>
              <a:t>mokymosi su mokytoju</a:t>
            </a:r>
            <a:r>
              <a:rPr lang="lt-LT" b="0" i="0" u="none" strike="noStrike" dirty="0">
                <a:solidFill>
                  <a:srgbClr val="374151"/>
                </a:solidFill>
                <a:effectLst/>
                <a:latin typeface="Söhne"/>
              </a:rPr>
              <a:t> metodai, turi plačią taikymo sritį – nuo akcijų kainų prognozavimo iki medicininės diagnostikos. Pagrindinė idėja čia yra tai, kad turint pakankamai kokybiškų mokomųjų duomenų, mašina gali išmokti sprendimų priėmimo modelį, kuris veikia ne tik ant mokomųjų duomenų, bet ir naujiems, </a:t>
            </a:r>
            <a:r>
              <a:rPr lang="lt-LT" b="0" i="0" u="none" strike="noStrike" dirty="0" err="1">
                <a:solidFill>
                  <a:srgbClr val="374151"/>
                </a:solidFill>
                <a:effectLst/>
                <a:latin typeface="Söhne"/>
              </a:rPr>
              <a:t>nepažiįstamiems</a:t>
            </a:r>
            <a:r>
              <a:rPr lang="lt-LT" b="0" i="0" u="none" strike="noStrike" dirty="0">
                <a:solidFill>
                  <a:srgbClr val="374151"/>
                </a:solidFill>
                <a:effectLst/>
                <a:latin typeface="Söhne"/>
              </a:rPr>
              <a:t> duomenims.</a:t>
            </a:r>
          </a:p>
          <a:p>
            <a:br>
              <a:rPr lang="lt-LT" dirty="0"/>
            </a:br>
            <a:endParaRPr lang="en-GB" dirty="0"/>
          </a:p>
          <a:p>
            <a:endParaRPr lang="en-GB" dirty="0"/>
          </a:p>
          <a:p>
            <a:r>
              <a:rPr lang="en-GB" dirty="0"/>
              <a:t>[EN] Supervised learning works by providing the algorithm with a </a:t>
            </a:r>
            <a:r>
              <a:rPr lang="en-GB" dirty="0" err="1"/>
              <a:t>labeled</a:t>
            </a:r>
            <a:r>
              <a:rPr lang="en-GB" dirty="0"/>
              <a:t> dataset, consisting of both input features and corresponding output labels. The main goal is to learn a mapping from inputs to outputs, which can then be used to predict outcomes on new, unseen data. Some common examples of supervised learning algorithms include linear regression, logistic regression, and support vector machines.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36</a:t>
            </a:fld>
            <a:endParaRPr lang="en-LV"/>
          </a:p>
        </p:txBody>
      </p:sp>
    </p:spTree>
    <p:extLst>
      <p:ext uri="{BB962C8B-B14F-4D97-AF65-F5344CB8AC3E}">
        <p14:creationId xmlns:p14="http://schemas.microsoft.com/office/powerpoint/2010/main" val="493197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Regresija</a:t>
            </a:r>
            <a:r>
              <a:rPr lang="lt-LT" b="0" i="0" u="none" strike="noStrike" dirty="0">
                <a:solidFill>
                  <a:srgbClr val="374151"/>
                </a:solidFill>
                <a:effectLst/>
                <a:latin typeface="Söhne"/>
              </a:rPr>
              <a:t> yra vienas iš pagrindinių metodų, naudojamų </a:t>
            </a:r>
            <a:r>
              <a:rPr lang="lt-LT" b="1" i="0" u="none" strike="noStrike" dirty="0" err="1">
                <a:solidFill>
                  <a:srgbClr val="374151"/>
                </a:solidFill>
                <a:effectLst/>
                <a:latin typeface="Söhne"/>
              </a:rPr>
              <a:t>mokymęsi</a:t>
            </a:r>
            <a:r>
              <a:rPr lang="lt-LT" b="1" i="0" u="none" strike="noStrike" dirty="0">
                <a:solidFill>
                  <a:srgbClr val="374151"/>
                </a:solidFill>
                <a:effectLst/>
                <a:latin typeface="Söhne"/>
              </a:rPr>
              <a:t> su mokytoju (</a:t>
            </a:r>
            <a:r>
              <a:rPr lang="lt-LT" b="1" i="0" u="none" strike="noStrike" dirty="0" err="1">
                <a:solidFill>
                  <a:srgbClr val="374151"/>
                </a:solidFill>
                <a:effectLst/>
                <a:latin typeface="Söhne"/>
              </a:rPr>
              <a:t>supervised</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metodas yra skirtas prognozuoti arba įvertinti tęstinės reikšmės </a:t>
            </a:r>
            <a:r>
              <a:rPr lang="lt-LT" b="0" i="0" u="none" strike="noStrike" dirty="0" err="1">
                <a:solidFill>
                  <a:srgbClr val="374151"/>
                </a:solidFill>
                <a:effectLst/>
                <a:latin typeface="Söhne"/>
              </a:rPr>
              <a:t>numerines</a:t>
            </a:r>
            <a:r>
              <a:rPr lang="lt-LT" b="0" i="0" u="none" strike="noStrike" dirty="0">
                <a:solidFill>
                  <a:srgbClr val="374151"/>
                </a:solidFill>
                <a:effectLst/>
                <a:latin typeface="Söhne"/>
              </a:rPr>
              <a:t> vertes pagal duotus įvesties duomenis (požymius arba ypatybes). Taigi, kodėl regresija yra svarbi?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kalbame apie regresiją, mes siekiame suprasti, kaip tam tikri įvesties duomenys (požymiai) veikia mūsų norimą išvestį. Pavyzdžiui, kaip įvairūs namo ypatumai gali paveikti jo kainą? Arba kaip orų prognozės gali paveikti energetikos sunaudojimą? Regresija padeda mums atsakyti į šiuos klausimus, nustatydama ryšį tarp įvesties požymių ir išvesties reikšmių.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Keletas praktinių regresijos taikymo pavyzdžių yra:</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Energetikos sunaudojimo prognozavimas</a:t>
            </a:r>
            <a:r>
              <a:rPr lang="lt-LT" b="0" i="0" u="none" strike="noStrike" dirty="0">
                <a:solidFill>
                  <a:srgbClr val="374151"/>
                </a:solidFill>
                <a:effectLst/>
                <a:latin typeface="Söhne"/>
              </a:rPr>
              <a:t>: Analizuojant veiksnius, tokius kaip oro sąlygos, paros laikas ar pastato savybės, regresijos modeliai gali prognozuoti energetikos sunaudojimą. Tai leidžia efektyviau skirstyti ir valdyti išteklius, tokiu būdu padidinant energijos taupymą.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Akcijų kainų prognozavimas</a:t>
            </a:r>
            <a:r>
              <a:rPr lang="lt-LT" b="0" i="0" u="none" strike="noStrike" dirty="0">
                <a:solidFill>
                  <a:srgbClr val="374151"/>
                </a:solidFill>
                <a:effectLst/>
                <a:latin typeface="Söhne"/>
              </a:rPr>
              <a:t>: Regresijos modeliai gali būti naudojami norint prognozuoti būsimas akcijų kainas pagal istorinius duomenis ir rinkos tendencijas. Nors tai yra sudėtinga užduotis dėl daugybės veiksnių, regresija padeda investuotojams formuoti nuomonę apie galimas būsimas kainų tendencijas.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Regresija yra neatsiejama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dalis ir turi daugybę taikymo sričių. Ji leidžia mums geriau suprasti, kaip duomenys yra tarpusavyje susiję, ir kaip šie ryšiai gali būti panaudoti sprendimų priėmimui.</a:t>
            </a:r>
          </a:p>
          <a:p>
            <a:br>
              <a:rPr lang="en-GB" dirty="0"/>
            </a:br>
            <a:br>
              <a:rPr lang="en-GB" dirty="0"/>
            </a:br>
            <a:r>
              <a:rPr lang="en-GB" dirty="0"/>
              <a:t>[EN] Energy consumption prediction: By </a:t>
            </a:r>
            <a:r>
              <a:rPr lang="en-GB" dirty="0" err="1"/>
              <a:t>analyzing</a:t>
            </a:r>
            <a:r>
              <a:rPr lang="en-GB" dirty="0"/>
              <a:t> factors like weather conditions, time of day, and building characteristics, regression models can predict energy consumption for efficient resource allocation and management.</a:t>
            </a:r>
          </a:p>
          <a:p>
            <a:endParaRPr lang="en-GB" dirty="0"/>
          </a:p>
          <a:p>
            <a:r>
              <a:rPr lang="en-GB" dirty="0"/>
              <a:t>Stock price forecasting: Regression models can be used to predict future stock prices based on historical data and market trends.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37</a:t>
            </a:fld>
            <a:endParaRPr lang="en-LV"/>
          </a:p>
        </p:txBody>
      </p:sp>
    </p:spTree>
    <p:extLst>
      <p:ext uri="{BB962C8B-B14F-4D97-AF65-F5344CB8AC3E}">
        <p14:creationId xmlns:p14="http://schemas.microsoft.com/office/powerpoint/2010/main" val="2250499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[LT] </a:t>
            </a:r>
            <a:r>
              <a:rPr lang="lt-LT" b="1" i="0" u="none" strike="noStrike" dirty="0">
                <a:solidFill>
                  <a:srgbClr val="374151"/>
                </a:solidFill>
                <a:effectLst/>
                <a:latin typeface="Söhne"/>
              </a:rPr>
              <a:t>Klasifikacija</a:t>
            </a:r>
            <a:r>
              <a:rPr lang="lt-LT" b="0" i="0" u="none" strike="noStrike" dirty="0">
                <a:solidFill>
                  <a:srgbClr val="374151"/>
                </a:solidFill>
                <a:effectLst/>
                <a:latin typeface="Söhne"/>
              </a:rPr>
              <a:t> yra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technika, kurios pagrindinis tikslas yra prognozuoti diskretines kategorijas ar klases, remiantis santykiais tarp įvesties kintamųjų (požymių) ir išvesties kintamųjų (tikslinio).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Skirtingai nei </a:t>
            </a:r>
            <a:r>
              <a:rPr lang="lt-LT" b="1" i="0" u="none" strike="noStrike" dirty="0">
                <a:solidFill>
                  <a:srgbClr val="374151"/>
                </a:solidFill>
                <a:effectLst/>
                <a:latin typeface="Söhne"/>
              </a:rPr>
              <a:t>regresija</a:t>
            </a:r>
            <a:r>
              <a:rPr lang="lt-LT" b="0" i="0" u="none" strike="noStrike" dirty="0">
                <a:solidFill>
                  <a:srgbClr val="374151"/>
                </a:solidFill>
                <a:effectLst/>
                <a:latin typeface="Söhne"/>
              </a:rPr>
              <a:t>, kur rezultatas yra skaičius, klasifikacijoje norime priskirti tam tikrą kategoriją mūsų duomenims. Taigi, kas tai yra klasifikacija praktikoje?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Pagrindinis </a:t>
            </a:r>
            <a:r>
              <a:rPr lang="lt-LT" b="1" i="0" u="none" strike="noStrike" dirty="0">
                <a:solidFill>
                  <a:srgbClr val="374151"/>
                </a:solidFill>
                <a:effectLst/>
                <a:latin typeface="Söhne"/>
              </a:rPr>
              <a:t>klasifikacijos</a:t>
            </a:r>
            <a:r>
              <a:rPr lang="lt-LT" b="0" i="0" u="none" strike="noStrike" dirty="0">
                <a:solidFill>
                  <a:srgbClr val="374151"/>
                </a:solidFill>
                <a:effectLst/>
                <a:latin typeface="Söhne"/>
              </a:rPr>
              <a:t> tikslas yra sukurti modelį, kuris tiksliai galėtų prognozuoti klasę ar kategoriją </a:t>
            </a:r>
            <a:r>
              <a:rPr lang="lt-LT" b="0" i="0" u="none" strike="noStrike" dirty="0" err="1">
                <a:solidFill>
                  <a:srgbClr val="374151"/>
                </a:solidFill>
                <a:effectLst/>
                <a:latin typeface="KaTeX_Main"/>
              </a:rPr>
              <a:t>y</a:t>
            </a:r>
            <a:r>
              <a:rPr lang="lt-LT" b="0" i="1" u="none" strike="noStrike" dirty="0" err="1">
                <a:solidFill>
                  <a:srgbClr val="374151"/>
                </a:solidFill>
                <a:effectLst/>
                <a:latin typeface="KaTeX_Math"/>
              </a:rPr>
              <a:t>y</a:t>
            </a:r>
            <a:r>
              <a:rPr lang="lt-LT" b="0" i="0" u="none" strike="noStrike" dirty="0">
                <a:solidFill>
                  <a:srgbClr val="374151"/>
                </a:solidFill>
                <a:effectLst/>
                <a:latin typeface="Söhne"/>
              </a:rPr>
              <a:t> pagal rinkinį įvesties reikšmių </a:t>
            </a:r>
            <a:r>
              <a:rPr lang="lt-LT" b="0" i="0" u="none" strike="noStrike" dirty="0">
                <a:solidFill>
                  <a:srgbClr val="374151"/>
                </a:solidFill>
                <a:effectLst/>
                <a:latin typeface="KaTeX_Main"/>
              </a:rPr>
              <a:t>x</a:t>
            </a:r>
            <a:r>
              <a:rPr lang="lt-LT" b="0" i="1" u="none" strike="noStrike" dirty="0">
                <a:solidFill>
                  <a:srgbClr val="374151"/>
                </a:solidFill>
                <a:effectLst/>
                <a:latin typeface="KaTeX_Math"/>
              </a:rPr>
              <a:t>x</a:t>
            </a:r>
            <a:r>
              <a:rPr lang="lt-LT" b="0" i="0" u="none" strike="noStrike" dirty="0">
                <a:solidFill>
                  <a:srgbClr val="374151"/>
                </a:solidFill>
                <a:effectLst/>
                <a:latin typeface="Söhne"/>
              </a:rPr>
              <a:t>. Tarkime, turime el. pašto žinutę ir norime nustatyti, ar tai yra šlamštas. Arba, galbūt, turime medicininį vaizdą ir norime nustatyti, ar jame matoma liga.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Pavyzdžiai būtų tokie kaip</a:t>
            </a:r>
          </a:p>
          <a:p>
            <a:pPr algn="l">
              <a:buFont typeface="+mj-lt"/>
              <a:buAutoNum type="arabicPeriod"/>
            </a:pPr>
            <a:r>
              <a:rPr lang="lt-LT" b="1" i="0" u="none" strike="noStrike" dirty="0">
                <a:solidFill>
                  <a:srgbClr val="374151"/>
                </a:solidFill>
                <a:effectLst/>
                <a:latin typeface="Söhne"/>
              </a:rPr>
              <a:t>Šlamšto el. pašto aptikimas</a:t>
            </a:r>
            <a:r>
              <a:rPr lang="lt-LT" b="0" i="0" u="none" strike="noStrike" dirty="0">
                <a:solidFill>
                  <a:srgbClr val="374151"/>
                </a:solidFill>
                <a:effectLst/>
                <a:latin typeface="Söhne"/>
              </a:rPr>
              <a:t>: Klasifikacijos modelis gali nustatyti, ar gautas el. paštas yra šlamštas ar ne, pagal žinutės tekstą, siuntėjo informaciją ir kitus požymius.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Medicininės būklės diagnostika</a:t>
            </a:r>
            <a:r>
              <a:rPr lang="lt-LT" b="0" i="0" u="none" strike="noStrike" dirty="0">
                <a:solidFill>
                  <a:srgbClr val="374151"/>
                </a:solidFill>
                <a:effectLst/>
                <a:latin typeface="Söhne"/>
              </a:rPr>
              <a:t>: Klasifikacijos modeliai gali padėti medikams nustatyti, ar pacientui yra tam tikra liga, remiantis tyrimų rezultatais ar vaizdais.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Objektų atpažinimas vaizduose</a:t>
            </a:r>
            <a:r>
              <a:rPr lang="lt-LT" b="0" i="0" u="none" strike="noStrike" dirty="0">
                <a:solidFill>
                  <a:srgbClr val="374151"/>
                </a:solidFill>
                <a:effectLst/>
                <a:latin typeface="Söhne"/>
              </a:rPr>
              <a:t>: Ar nuotraukoje yra katė ar šuo? Klasifikacijos modelis gali automatiškai atpažinti ir priskirti teisingą kategoriją objektui paveikslėlyje.</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Klasifikacija yra pagrindinė mašininio </a:t>
            </a:r>
            <a:r>
              <a:rPr lang="lt-LT" b="0" i="0" u="none" strike="noStrike" dirty="0" err="1">
                <a:solidFill>
                  <a:srgbClr val="374151"/>
                </a:solidFill>
                <a:effectLst/>
                <a:latin typeface="Söhne"/>
              </a:rPr>
              <a:t>mokymimosi</a:t>
            </a:r>
            <a:r>
              <a:rPr lang="lt-LT" b="0" i="0" u="none" strike="noStrike" dirty="0">
                <a:solidFill>
                  <a:srgbClr val="374151"/>
                </a:solidFill>
                <a:effectLst/>
                <a:latin typeface="Söhne"/>
              </a:rPr>
              <a:t> dalis, kuri padeda mums tvarkytis su sudėtingais sprendimų priėmimo uždaviniais, remiantis duomenimis ir jų analize.</a:t>
            </a:r>
          </a:p>
          <a:p>
            <a:br>
              <a:rPr lang="en-GB" dirty="0"/>
            </a:br>
            <a:br>
              <a:rPr lang="en-GB" dirty="0"/>
            </a:br>
            <a:r>
              <a:rPr lang="en-GB" dirty="0"/>
              <a:t>[EN[ Classification is used for predicting discrete categories or classes, based on the relationships between input variables (features) and output variables (target).</a:t>
            </a:r>
          </a:p>
          <a:p>
            <a:endParaRPr lang="en-GB" dirty="0"/>
          </a:p>
          <a:p>
            <a:r>
              <a:rPr lang="en-GB" dirty="0"/>
              <a:t>The goal of classification is to create a model that can accurately predict the class or category (y) given a set of input values (x).</a:t>
            </a:r>
          </a:p>
          <a:p>
            <a:endParaRPr lang="en-GB" dirty="0"/>
          </a:p>
          <a:p>
            <a:r>
              <a:rPr lang="en-GB" dirty="0"/>
              <a:t>In classification problems, the output is not a continuous value but a distinct label or category. Examples include detecting spam emails (spam or not spam), diagnosing medical conditions (disease present or not), or identifying objects in images (cat or dog).</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38</a:t>
            </a:fld>
            <a:endParaRPr lang="en-LV"/>
          </a:p>
        </p:txBody>
      </p:sp>
    </p:spTree>
    <p:extLst>
      <p:ext uri="{BB962C8B-B14F-4D97-AF65-F5344CB8AC3E}">
        <p14:creationId xmlns:p14="http://schemas.microsoft.com/office/powerpoint/2010/main" val="25690003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Nepriklausomas mokymasis</a:t>
            </a:r>
            <a:r>
              <a:rPr lang="lt-LT" b="0" i="0" u="none" strike="noStrike" dirty="0">
                <a:solidFill>
                  <a:srgbClr val="374151"/>
                </a:solidFill>
                <a:effectLst/>
                <a:latin typeface="Söhne"/>
              </a:rPr>
              <a:t> yra mašininio </a:t>
            </a:r>
            <a:r>
              <a:rPr lang="lt-LT" b="0" i="0" u="none" strike="noStrike" dirty="0" err="1">
                <a:solidFill>
                  <a:srgbClr val="374151"/>
                </a:solidFill>
                <a:effectLst/>
                <a:latin typeface="Söhne"/>
              </a:rPr>
              <a:t>mokmosi</a:t>
            </a:r>
            <a:r>
              <a:rPr lang="lt-LT" b="0" i="0" u="none" strike="noStrike" dirty="0">
                <a:solidFill>
                  <a:srgbClr val="374151"/>
                </a:solidFill>
                <a:effectLst/>
                <a:latin typeface="Söhne"/>
              </a:rPr>
              <a:t> technika, kurioje algoritmas mokosi iš duomenų be konkretaus vadovavimo ar etiketės. Paprastais žodžiais, tai lyg duotumėte DI sistemai daugybę informacijos ir paprašytumėte rasti įdomius modelius ar grupavimus patiems, be jokių konkrečių instrukcijų apie tai, kokie turėtų būti tie modeliai ar grupavimai.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Šio tipo mokymasis leidžia DI atskleisti paslėptas struktūras ir ryšius duomenyse. Šis gebėjimas yra vertingas įvairiose srityse, tokiose kaip rinkos segmentacija, natūralios kalbos apdorojimas ar vaizdo atpažinimas. </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Nepriklausomo mokymosi</a:t>
            </a:r>
            <a:r>
              <a:rPr lang="lt-LT" b="0" i="0" u="none" strike="noStrike" dirty="0">
                <a:solidFill>
                  <a:srgbClr val="374151"/>
                </a:solidFill>
                <a:effectLst/>
                <a:latin typeface="Söhne"/>
              </a:rPr>
              <a:t> pagrindinis privalumas yra tai, kad jis nereikalauja pažymėtų duomenų, kurių gauti gali būti sunku ir laiką reikalaujantis.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Kaip pavadinimas rodo, nepriklausomas mokymasis yra technika, kurioje modeliai nėra mokomi naudojant mokomuosius duomenis. Vietoj to, modeliai patys randa paslėptus modelius ir įžvalgas iš duotų duomenų. Tai galima palyginti su mokymosi procesu žmogaus smegenyse, kuomet jis mokosi naujų dalykų. Galima apibrėžti taip: Nepriklausomas mokymasis yra mašininio mokymosi tipas, kuriame modeliai yra mokomi naudojant </a:t>
            </a:r>
            <a:r>
              <a:rPr lang="lt-LT" b="0" i="0" u="none" strike="noStrike" dirty="0" err="1">
                <a:solidFill>
                  <a:srgbClr val="374151"/>
                </a:solidFill>
                <a:effectLst/>
                <a:latin typeface="Söhne"/>
              </a:rPr>
              <a:t>neetiketinius</a:t>
            </a:r>
            <a:r>
              <a:rPr lang="lt-LT" b="0" i="0" u="none" strike="noStrike" dirty="0">
                <a:solidFill>
                  <a:srgbClr val="374151"/>
                </a:solidFill>
                <a:effectLst/>
                <a:latin typeface="Söhne"/>
              </a:rPr>
              <a:t> duomenis ir jiems leidžiama veikti ant tų duomenų be jokios priežiūros.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Pavyzdys: Tarkime, nepriklausomo mokymosi algoritmui pateikiamas įvesties duomenų rinkinys, kuriame yra įvairių tipų kačių ir šunų vaizdų. Algoritmas niekada nebuvo mokytas šiame duomenų rinkinyje, todėl jis neturi jokios idėjos apie duomenų savybes. Nepriklausomo mokymosi algoritmo užduotis yra patiems nustatyti vaizdo savybes. Nepriklausomas mokymosi algoritmas atliks šią užduotį grupuodamas vaizdo duomenų rinkinį į grupes pagal panašumus tarp vaizdų.</a:t>
            </a:r>
          </a:p>
          <a:p>
            <a:pPr algn="l"/>
            <a:endParaRPr lang="en-GB" dirty="0">
              <a:effectLst/>
            </a:endParaRPr>
          </a:p>
          <a:p>
            <a:pPr algn="l"/>
            <a:endParaRPr lang="en-GB" dirty="0">
              <a:effectLst/>
            </a:endParaRPr>
          </a:p>
          <a:p>
            <a:pPr algn="l"/>
            <a:r>
              <a:rPr lang="en-GB" dirty="0">
                <a:effectLst/>
              </a:rPr>
              <a:t>[EN] Unsupervised learning is a type of AI technique where the algorithm learns from data without any specific guidance or labels. In simple terms, it's like giving the AI system a bunch of information and asking it to find interesting patterns or groupings on its own, without providing any specific instructions about what those patterns or groupings should be. This allows the AI to discover hidden structures and relationships within the data, which can be helpful for various applications such as market segmentation, natural language processing, and image recognition. The main advantage of unsupervised learning is that it doesn't require </a:t>
            </a:r>
            <a:r>
              <a:rPr lang="en-GB" dirty="0" err="1">
                <a:effectLst/>
              </a:rPr>
              <a:t>labeled</a:t>
            </a:r>
            <a:r>
              <a:rPr lang="en-GB" dirty="0">
                <a:effectLst/>
              </a:rPr>
              <a:t> data, which can be difficult and time-consuming to obtain.</a:t>
            </a:r>
          </a:p>
          <a:p>
            <a:pPr algn="l"/>
            <a:endParaRPr lang="en-GB" dirty="0">
              <a:effectLst/>
            </a:endParaRPr>
          </a:p>
          <a:p>
            <a:pPr algn="l"/>
            <a:r>
              <a:rPr lang="en-GB" dirty="0">
                <a:effectLst/>
              </a:rPr>
              <a:t>As the name suggests, unsupervised learning is a machine learning technique in which models are not supervised using training dataset. Instead, models itself find the hidden patterns and insights from the given data. It can be compared to learning which takes place in the human brain while learning new things. It can be defined as:</a:t>
            </a:r>
          </a:p>
          <a:p>
            <a:pPr algn="l"/>
            <a:r>
              <a:rPr lang="en-GB" i="1" dirty="0">
                <a:effectLst/>
              </a:rPr>
              <a:t>Unsupervised learning is a type of machine learning in which models are trained using </a:t>
            </a:r>
            <a:r>
              <a:rPr lang="en-GB" i="1" dirty="0" err="1">
                <a:effectLst/>
              </a:rPr>
              <a:t>unlabeled</a:t>
            </a:r>
            <a:r>
              <a:rPr lang="en-GB" i="1" dirty="0">
                <a:effectLst/>
              </a:rPr>
              <a:t> dataset and are allowed to act on that data without any supervision.</a:t>
            </a:r>
            <a:endParaRPr lang="en-GB" dirty="0">
              <a:effectLst/>
            </a:endParaRPr>
          </a:p>
          <a:p>
            <a:pPr algn="l"/>
            <a:r>
              <a:rPr lang="en-GB" dirty="0">
                <a:effectLst/>
              </a:rPr>
              <a:t>Unsupervised learning cannot be directly applied to a regression or classification problem because unlike supervised learning, we have the input data but no corresponding output data. The goal of unsupervised learning is to </a:t>
            </a:r>
            <a:r>
              <a:rPr lang="en-GB" b="1" dirty="0">
                <a:effectLst/>
              </a:rPr>
              <a:t>find the underlying structure of dataset, group that data according to similarities, and represent that dataset in a compressed format</a:t>
            </a:r>
            <a:r>
              <a:rPr lang="en-GB" dirty="0">
                <a:effectLst/>
              </a:rPr>
              <a:t>.</a:t>
            </a:r>
          </a:p>
          <a:p>
            <a:pPr algn="l"/>
            <a:r>
              <a:rPr lang="en-GB" b="1" dirty="0">
                <a:effectLst/>
              </a:rPr>
              <a:t>Example:</a:t>
            </a:r>
            <a:r>
              <a:rPr lang="en-GB" dirty="0">
                <a:effectLst/>
              </a:rPr>
              <a:t> Suppose the unsupervised learning algorithm is given an input dataset containing images of different types of cats and dogs. The algorithm is never trained upon the given dataset, which means it does not have any idea about the features of the dataset. The task of the unsupervised learning algorithm is to identify the image features on their own. Unsupervised learning algorithm will perform this task by clustering the image dataset into the groups according to similarities between images.</a:t>
            </a:r>
          </a:p>
        </p:txBody>
      </p:sp>
      <p:sp>
        <p:nvSpPr>
          <p:cNvPr id="4" name="Slide Number Placeholder 3"/>
          <p:cNvSpPr>
            <a:spLocks noGrp="1"/>
          </p:cNvSpPr>
          <p:nvPr>
            <p:ph type="sldNum" sz="quarter" idx="5"/>
          </p:nvPr>
        </p:nvSpPr>
        <p:spPr/>
        <p:txBody>
          <a:bodyPr/>
          <a:lstStyle/>
          <a:p>
            <a:fld id="{58B5B331-3B16-3140-A26E-1882A4D37138}" type="slidenum">
              <a:rPr lang="en-LV" smtClean="0"/>
              <a:t>39</a:t>
            </a:fld>
            <a:endParaRPr lang="en-LV"/>
          </a:p>
        </p:txBody>
      </p:sp>
    </p:spTree>
    <p:extLst>
      <p:ext uri="{BB962C8B-B14F-4D97-AF65-F5344CB8AC3E}">
        <p14:creationId xmlns:p14="http://schemas.microsoft.com/office/powerpoint/2010/main" val="104584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Trumpai aptarti, kam puikiai tiktų šis kursas.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Pirmiausia, šis kursas yra pritaikytas asmenims, kurie siekia gauti pagrindines žinias apie DI ir mašininio mokymosi koncepcijas. Mūsų tikslas yra vesti dalyvius nuo DI pagrindų supratimo iki įvairių jo taikymų pažinimo, neprivalant turėti ankstesnės patirties DI, programavimo kalbose ar mašininio mokymosi technikose.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 to, jis skirtas žmonėms iš įvairių sričių, kurie gali drąsiai prisijungti, nes jie ras vertę sužinodami, kaip DI gali būti pritaikytas jų srityje.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Galiausiai norime pabrėžti, jog akcentuojame lengvai naudojamus įrankius, tokius kaip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Studio, kurie leidžia greitai ir efektyviai kurti bei diegti mašininio mokymosi modelius.</a:t>
            </a:r>
          </a:p>
          <a:p>
            <a:pPr algn="l"/>
            <a:br>
              <a:rPr lang="lt-LT" b="0" i="0" u="none" strike="noStrike" dirty="0">
                <a:solidFill>
                  <a:srgbClr val="374151"/>
                </a:solidFill>
                <a:effectLst/>
                <a:latin typeface="Söhne"/>
              </a:rPr>
            </a:br>
            <a:r>
              <a:rPr lang="lt-LT" b="0" i="0" u="none" strike="noStrike" dirty="0">
                <a:solidFill>
                  <a:srgbClr val="374151"/>
                </a:solidFill>
                <a:effectLst/>
                <a:latin typeface="Söhne"/>
              </a:rPr>
              <a:t>Taigi, jei esate aistringas dėl DI, neturite programavimo patirties ir norite naudoti prieinamus įrankius DI pažinimui savo srityje, šis kursas yra jums kaip tik.</a:t>
            </a:r>
          </a:p>
        </p:txBody>
      </p:sp>
      <p:sp>
        <p:nvSpPr>
          <p:cNvPr id="4" name="Slide Number Placeholder 3"/>
          <p:cNvSpPr>
            <a:spLocks noGrp="1"/>
          </p:cNvSpPr>
          <p:nvPr>
            <p:ph type="sldNum" sz="quarter" idx="5"/>
          </p:nvPr>
        </p:nvSpPr>
        <p:spPr/>
        <p:txBody>
          <a:bodyPr/>
          <a:lstStyle/>
          <a:p>
            <a:fld id="{58B5B331-3B16-3140-A26E-1882A4D37138}" type="slidenum">
              <a:rPr lang="en-LV" smtClean="0"/>
              <a:t>4</a:t>
            </a:fld>
            <a:endParaRPr lang="en-LV"/>
          </a:p>
        </p:txBody>
      </p:sp>
    </p:spTree>
    <p:extLst>
      <p:ext uri="{BB962C8B-B14F-4D97-AF65-F5344CB8AC3E}">
        <p14:creationId xmlns:p14="http://schemas.microsoft.com/office/powerpoint/2010/main" val="20533390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dirty="0">
                <a:solidFill>
                  <a:schemeClr val="bg1"/>
                </a:solidFill>
                <a:effectLst/>
              </a:rPr>
              <a:t>[LT] </a:t>
            </a:r>
            <a:r>
              <a:rPr lang="lt-LT" b="1" i="0" u="none" strike="noStrike" dirty="0">
                <a:solidFill>
                  <a:srgbClr val="374151"/>
                </a:solidFill>
                <a:effectLst/>
                <a:latin typeface="Söhne"/>
              </a:rPr>
              <a:t>Grupavimas (</a:t>
            </a:r>
            <a:r>
              <a:rPr lang="lt-LT" b="1" i="0" u="none" strike="noStrike" dirty="0" err="1">
                <a:solidFill>
                  <a:srgbClr val="374151"/>
                </a:solidFill>
                <a:effectLst/>
                <a:latin typeface="Söhne"/>
              </a:rPr>
              <a:t>Clustering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yra viena iš nepriklausomo mokymosi technikų, kuri siekia rasti ir organizuoti duomenų taškus į grupes arba klasterius. Pagrindinė šios technikos idėja yra ta, kad duomenų taškai toje pačioje grupėje turėtų būti labiau panašūs vienas į kitą nei į tuos kitose grupėse.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Vienas praktinis nepriklausomo mokymosi pavyzdys galėtų būti - klientų segmentacija. Įsivaizduokite, kad turite knygyną ir renkate duomenis apie klientų knygų pirkimus, įskaitant per vizitą nusipirktų knygų skaičių ir vidutinę knygos kainą. Jūs siūlote platų knygų asortimentą, nuo pigių masinės rinkos minkštų viršelių iki brangių kolekcininko leidinių. Pastebite, kad klientai turi įvairius pirkimo įpročius, perkančius skirtingus kiekius ir knygų tipus.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Pasitelkus nepriklausomą mokymąsi, konkrečiai grupavimo algoritmą, DI gali analizuoti šiuos duomenis ir automatiškai suskirstyti jūsų klientus į aiškias grupes pagal jų pirkimo nuostatas. Pavyzdžiui, galite atrasti vieną klientų grupę, kuri linkusi pirkti daug pigių knygų, ir kitą grupę, kurie perka mažiau, bet brangesnes knygas.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 informacija apie dvi klientų grupes gali padėti jums sukurti </a:t>
            </a:r>
            <a:r>
              <a:rPr lang="lt-LT" b="0" i="0" u="none" strike="noStrike" dirty="0" err="1">
                <a:solidFill>
                  <a:srgbClr val="374151"/>
                </a:solidFill>
                <a:effectLst/>
                <a:latin typeface="Söhne"/>
              </a:rPr>
              <a:t>segmentuotas</a:t>
            </a:r>
            <a:r>
              <a:rPr lang="lt-LT" b="0" i="0" u="none" strike="noStrike" dirty="0">
                <a:solidFill>
                  <a:srgbClr val="374151"/>
                </a:solidFill>
                <a:effectLst/>
                <a:latin typeface="Söhne"/>
              </a:rPr>
              <a:t> rinkodaros strategijas ir reklaminius pasiūlymus, kad pritrauktumėte ir išlaikytumėte pirkėjus kiekviename segmente.</a:t>
            </a:r>
          </a:p>
          <a:p>
            <a:pPr marL="0" indent="0" algn="l">
              <a:buNone/>
            </a:pPr>
            <a:endParaRPr lang="en-GB" sz="1200" dirty="0">
              <a:solidFill>
                <a:schemeClr val="bg1"/>
              </a:solidFill>
              <a:effectLst/>
            </a:endParaRPr>
          </a:p>
          <a:p>
            <a:pPr marL="0" indent="0" algn="l">
              <a:buNone/>
            </a:pPr>
            <a:endParaRPr lang="en-GB" sz="1200" dirty="0">
              <a:solidFill>
                <a:schemeClr val="bg1"/>
              </a:solidFill>
              <a:effectLst/>
            </a:endParaRPr>
          </a:p>
          <a:p>
            <a:pPr marL="0" indent="0" algn="l">
              <a:buNone/>
            </a:pPr>
            <a:r>
              <a:rPr lang="en-GB" sz="1200" dirty="0">
                <a:solidFill>
                  <a:schemeClr val="bg1"/>
                </a:solidFill>
                <a:effectLst/>
              </a:rPr>
              <a:t>[EN] </a:t>
            </a:r>
            <a:r>
              <a:rPr lang="en-GB" sz="1200" dirty="0">
                <a:solidFill>
                  <a:schemeClr val="bg1"/>
                </a:solidFill>
              </a:rPr>
              <a:t>C</a:t>
            </a:r>
            <a:r>
              <a:rPr lang="en-GB" sz="1200" dirty="0">
                <a:solidFill>
                  <a:schemeClr val="bg1"/>
                </a:solidFill>
                <a:effectLst/>
              </a:rPr>
              <a:t>lustering aims to find and organize data points into groups (or clusters) in such a way that data points within the same cluster are more similar to each other than to those in other clusters.</a:t>
            </a:r>
          </a:p>
          <a:p>
            <a:pPr algn="l"/>
            <a:endParaRPr lang="en-GB" dirty="0">
              <a:effectLst/>
            </a:endParaRPr>
          </a:p>
          <a:p>
            <a:pPr algn="l"/>
            <a:r>
              <a:rPr lang="en-GB" dirty="0">
                <a:effectLst/>
              </a:rPr>
              <a:t>One practical example of unsupervised learning could be - customer segmentation. </a:t>
            </a:r>
          </a:p>
          <a:p>
            <a:pPr algn="l"/>
            <a:r>
              <a:rPr lang="en-GB" dirty="0">
                <a:effectLst/>
              </a:rPr>
              <a:t>Let's say you own a bookstore and collect data on customers' book purchases, including the number of books purchased per visit and the average price per book. You offer a wide range of books, from low-priced mass-market paperbacks to high-priced collectible editions. You notice that customers have diverse buying habits, purchasing different quantities and types of books.</a:t>
            </a:r>
          </a:p>
          <a:p>
            <a:pPr algn="l"/>
            <a:endParaRPr lang="en-GB" dirty="0">
              <a:effectLst/>
            </a:endParaRPr>
          </a:p>
          <a:p>
            <a:pPr algn="l"/>
            <a:r>
              <a:rPr lang="en-GB" dirty="0">
                <a:effectLst/>
              </a:rPr>
              <a:t>By using unsupervised learning, specifically a clustering algorithm, the AI can </a:t>
            </a:r>
            <a:r>
              <a:rPr lang="en-GB" dirty="0" err="1">
                <a:effectLst/>
              </a:rPr>
              <a:t>analyze</a:t>
            </a:r>
            <a:r>
              <a:rPr lang="en-GB" dirty="0">
                <a:effectLst/>
              </a:rPr>
              <a:t> this data and automatically divide your customers into distinct groups based on their purchasing preferences. For example, you might discover one group of customers who tend to buy many low-priced books and another group who purchase fewer, more expensive books.</a:t>
            </a:r>
          </a:p>
          <a:p>
            <a:pPr algn="l"/>
            <a:endParaRPr lang="en-GB" dirty="0">
              <a:effectLst/>
            </a:endParaRPr>
          </a:p>
          <a:p>
            <a:pPr algn="l"/>
            <a:r>
              <a:rPr lang="en-GB" dirty="0">
                <a:effectLst/>
              </a:rPr>
              <a:t>This information about the two customer groups can then help you create targeted marketing strategies and promotional offers to attract and retain shoppers in each segment.</a:t>
            </a:r>
          </a:p>
        </p:txBody>
      </p:sp>
      <p:sp>
        <p:nvSpPr>
          <p:cNvPr id="4" name="Slide Number Placeholder 3"/>
          <p:cNvSpPr>
            <a:spLocks noGrp="1"/>
          </p:cNvSpPr>
          <p:nvPr>
            <p:ph type="sldNum" sz="quarter" idx="5"/>
          </p:nvPr>
        </p:nvSpPr>
        <p:spPr/>
        <p:txBody>
          <a:bodyPr/>
          <a:lstStyle/>
          <a:p>
            <a:fld id="{58B5B331-3B16-3140-A26E-1882A4D37138}" type="slidenum">
              <a:rPr lang="en-LV" smtClean="0"/>
              <a:t>40</a:t>
            </a:fld>
            <a:endParaRPr lang="en-LV"/>
          </a:p>
        </p:txBody>
      </p:sp>
    </p:spTree>
    <p:extLst>
      <p:ext uri="{BB962C8B-B14F-4D97-AF65-F5344CB8AC3E}">
        <p14:creationId xmlns:p14="http://schemas.microsoft.com/office/powerpoint/2010/main" val="481203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Sustiprinamojo mokymosi (</a:t>
            </a:r>
            <a:r>
              <a:rPr lang="lt-LT" b="1" i="0" u="none" strike="noStrike" dirty="0" err="1">
                <a:solidFill>
                  <a:srgbClr val="374151"/>
                </a:solidFill>
                <a:effectLst/>
                <a:latin typeface="Söhne"/>
              </a:rPr>
              <a:t>Reinforcement</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 - RL)</a:t>
            </a:r>
            <a:r>
              <a:rPr lang="lt-LT" b="0" i="0" u="none" strike="noStrike" dirty="0">
                <a:solidFill>
                  <a:srgbClr val="374151"/>
                </a:solidFill>
                <a:effectLst/>
                <a:latin typeface="Söhne"/>
              </a:rPr>
              <a:t> principas grindžiamas mašininio mokymosi technika, kurioje agentas mokosi priimti sprendimus bendraujant su aplinka. Įsivaizduokite, kad agentas yra tarsi mokinys, o aplinka – tai jo mokymosi terpė. Kiekvieną kartą, kai agentas imasi veiksmo ar sprendimo, jis gauna atsiliepimą, kuris gali būti teigiamas (atlygis) arba neigiamas (bausmė). Tada agentas koreguoja savo elgesį siekdamas gauti kuo didesnį bendrą atlygį per tam tikrą laikotarpį. Šis mokymosi procesas yra įkvėptas žmogaus ir gyvūnų mokymosi iš bandomųjų klaidų principo, todėl jis tinka užduotims, kuriose reikia eilinių sprendimų priėmimo ir prisitaikymo prie kintančių sąlygų.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tarsi žaisti žaidimą, kur kiekvienu žingsniu, priimant sprendimą, gaunamas atlygis arba bauda. Priešingu atveju nei kitose mašininio mokymosi technikose, </a:t>
            </a:r>
            <a:r>
              <a:rPr lang="lt-LT" b="1" i="0" u="none" strike="noStrike" dirty="0">
                <a:solidFill>
                  <a:srgbClr val="374151"/>
                </a:solidFill>
                <a:effectLst/>
                <a:latin typeface="Söhne"/>
              </a:rPr>
              <a:t>Sustiprinamajame </a:t>
            </a:r>
            <a:r>
              <a:rPr lang="lt-LT" b="1" i="0" u="none" strike="noStrike" dirty="0" err="1">
                <a:solidFill>
                  <a:srgbClr val="374151"/>
                </a:solidFill>
                <a:effectLst/>
                <a:latin typeface="Söhne"/>
              </a:rPr>
              <a:t>mokymęsi</a:t>
            </a:r>
            <a:r>
              <a:rPr lang="lt-LT" b="1" i="0" u="none" strike="noStrike" dirty="0">
                <a:solidFill>
                  <a:srgbClr val="374151"/>
                </a:solidFill>
                <a:effectLst/>
                <a:latin typeface="Söhne"/>
              </a:rPr>
              <a:t> (</a:t>
            </a:r>
            <a:r>
              <a:rPr lang="lt-LT" b="0" i="0" u="none" strike="noStrike" dirty="0">
                <a:solidFill>
                  <a:srgbClr val="374151"/>
                </a:solidFill>
                <a:effectLst/>
                <a:latin typeface="Söhne"/>
              </a:rPr>
              <a:t>RL) nereikia iš anksto žinoti, kuris sprendimas yra geriausias - sistema pati atranda geriausią veikimo būdą per praktiką. Tai padaro sustiprinamojo mokymosi principą labai tinkamą sudėtingoms ir neprognozuojamoms aplinkoms, kuriose sprendimai turi būti priimami realiu laiku ir reikia nuolatos prisitaikyti prie kintančių sąlygų.</a:t>
            </a:r>
          </a:p>
          <a:p>
            <a:pPr algn="l"/>
            <a:endParaRPr lang="en-GB" dirty="0">
              <a:effectLst/>
            </a:endParaRPr>
          </a:p>
          <a:p>
            <a:pPr algn="l"/>
            <a:endParaRPr lang="en-GB" dirty="0">
              <a:effectLst/>
            </a:endParaRPr>
          </a:p>
          <a:p>
            <a:pPr algn="l"/>
            <a:r>
              <a:rPr lang="en-GB" dirty="0">
                <a:effectLst/>
              </a:rPr>
              <a:t>[EN] Reinforcement Learning (RL) is a type of Machine Learning in which an agent learns to make decisions by interacting with an environment. The agent takes actions, receives feedback in the form of rewards or penalties, and adjusts its </a:t>
            </a:r>
            <a:r>
              <a:rPr lang="en-GB" dirty="0" err="1">
                <a:effectLst/>
              </a:rPr>
              <a:t>behavior</a:t>
            </a:r>
            <a:r>
              <a:rPr lang="en-GB" dirty="0">
                <a:effectLst/>
              </a:rPr>
              <a:t> to maximize the cumulative rewards over time. This learning process is inspired by the way humans and animals learn from trial and error, making it suitable for tasks that involve sequential decision-making and adaptive control.</a:t>
            </a:r>
          </a:p>
        </p:txBody>
      </p:sp>
      <p:sp>
        <p:nvSpPr>
          <p:cNvPr id="4" name="Slide Number Placeholder 3"/>
          <p:cNvSpPr>
            <a:spLocks noGrp="1"/>
          </p:cNvSpPr>
          <p:nvPr>
            <p:ph type="sldNum" sz="quarter" idx="5"/>
          </p:nvPr>
        </p:nvSpPr>
        <p:spPr/>
        <p:txBody>
          <a:bodyPr/>
          <a:lstStyle/>
          <a:p>
            <a:fld id="{58B5B331-3B16-3140-A26E-1882A4D37138}" type="slidenum">
              <a:rPr lang="en-LV" smtClean="0"/>
              <a:t>41</a:t>
            </a:fld>
            <a:endParaRPr lang="en-LV"/>
          </a:p>
        </p:txBody>
      </p:sp>
    </p:spTree>
    <p:extLst>
      <p:ext uri="{BB962C8B-B14F-4D97-AF65-F5344CB8AC3E}">
        <p14:creationId xmlns:p14="http://schemas.microsoft.com/office/powerpoint/2010/main" val="2640271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pašnekėsime apie Gilų mokymąsi kas yra mašininio mokymosi dalis ().</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42</a:t>
            </a:fld>
            <a:endParaRPr lang="en-LV"/>
          </a:p>
        </p:txBody>
      </p:sp>
    </p:spTree>
    <p:extLst>
      <p:ext uri="{BB962C8B-B14F-4D97-AF65-F5344CB8AC3E}">
        <p14:creationId xmlns:p14="http://schemas.microsoft.com/office/powerpoint/2010/main" val="3822754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1" i="0" u="none" strike="noStrike" dirty="0">
                <a:solidFill>
                  <a:srgbClr val="374151"/>
                </a:solidFill>
                <a:effectLst/>
                <a:latin typeface="Söhne"/>
              </a:rPr>
              <a:t>Giliojo mokymosi (</a:t>
            </a:r>
            <a:r>
              <a:rPr lang="lt-LT" b="1" i="0" u="none" strike="noStrike" dirty="0" err="1">
                <a:solidFill>
                  <a:srgbClr val="374151"/>
                </a:solidFill>
                <a:effectLst/>
                <a:latin typeface="Söhne"/>
              </a:rPr>
              <a:t>Deep</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metodai yra viena iš mašininio mokymosi šakų, kurioje dėmesys sutelkiamas į algoritmus, vadinamus dirbtiniais neuroniniais tinklais. Kitaip tariant, giliojo mokymosi modeliai yra tarsi bandymas atkartoti žmogaus smegenų veikimo principą kompiuterinėje sistemoje.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Dirbtiniai neuroniniai tinklai yra struktūros, sudarytos iš daugybės sluoksnių, kiekviena iš jų apdoroja informaciją kitu būdu. Kai kalbame apie "gilųjį" mokymąsi, tai reiškia, kad šie tinklai turi daug sluoksnių, kurie gali apdoroti informaciją sudėtingais būdais. Šių tinklų tikslas yra automatiškai išmokti ir ištraukti hierarchinę informaciją bei savybes iš didelių ir sudėtingų duomenų rinkinių be išankstinio programavimo.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Pavyzdžiui, giliojo mokymosi modeliai yra itin populiarūs vaizdų atpažinimo srityje. Jei jums būtų duotas milijonas nuotraukų ir užduotis atrasti visas šuniuko nuotraukas, tai būtų milžiniškas darbas žmogui. Tačiau dirbtinis neuroninis tinklas, mokantis iš šių nuotraukų, gali atpažinti šuniuko bruožus ir automatiškai rasti visas nuotraukas su šuniukais.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automatinis bruožų atrankos procesas yra tai, kas skiria giliojo mokymosi metodus nuo kitų mašinos mokymosi technikų. Jis leidžia mums apdoroti ir analizuoti sudėtingus duomenis tokiu būdu, kurio anksčiau tiesiog neįsivaizdavome.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43</a:t>
            </a:fld>
            <a:endParaRPr lang="en-LV"/>
          </a:p>
        </p:txBody>
      </p:sp>
    </p:spTree>
    <p:extLst>
      <p:ext uri="{BB962C8B-B14F-4D97-AF65-F5344CB8AC3E}">
        <p14:creationId xmlns:p14="http://schemas.microsoft.com/office/powerpoint/2010/main" val="2036825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1" i="0" u="none" strike="noStrike" dirty="0">
                <a:solidFill>
                  <a:srgbClr val="374151"/>
                </a:solidFill>
                <a:effectLst/>
                <a:latin typeface="Söhne"/>
              </a:rPr>
              <a:t>Neuroniniai tinklai</a:t>
            </a:r>
            <a:r>
              <a:rPr lang="lt-LT" b="0" i="0" u="none" strike="noStrike" dirty="0">
                <a:solidFill>
                  <a:srgbClr val="374151"/>
                </a:solidFill>
                <a:effectLst/>
                <a:latin typeface="Söhne"/>
              </a:rPr>
              <a:t> yra pagrindinis komponentas, leidžiantis giliam mokymuisi veikti. Jei paimtume pavyzdį iš žemės ūkio, kur norime numatyti tam tikro augalo, tarkim kviečių, derlių, tai dirbtinio neuroninio tinklo struktūra padėtų mums tai atlikti.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Kiekvienas sluoksnis giliame neuroniniame tinkle atsako už specifinių savybių išskyrimą ir vis sudėtingesnių atvaizdų mokymąsi. Pavyzdžiui, pirmasis sluoksnis gali reaguoti į konkrečias nuotraukos detales, o gilesni sluoksniai gali atpažinti vis sudėtingesnes savybes, tokias kaip formos ar tekstūros.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Terminas "gilus" reiškia tinklo gylį, kuris rodo, kiek sluoksnių jame yra. Kuo daugiau sluoksnių, tuo sudėtingesnius ryšius ir modelius tinklas gali išmokti.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Grįžtant prie mūsų žemės ūkio pavyzdžio: imkime duomenis apie temperatūrą, kritulius, dirvožemio kokybę ir trąšų kiekį. Kiekviena ši savybė būtų vienas neuronas įvesties sluoksnyje. Tada mūsų pasirinkti paslėpti sluoksniai išmoktų nustatyti, kaip šie veiksniai veikia derlių. Galutinėje stadijoje išvesties neuronas apjungtų šią informaciją ir numatytų kviečių derlių.</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Dirbtinis neuroninis tinklas būtų "mokomas" naudojant istorinius duomenis ir atlikdamas daugybę iteracijų, kur kiekvienoje jis būtų koreguojamas pagal klaidas, kurias padaro numatant derlių. Per šį mokymosi procesą, tinklas sukurtų modelį, kuris numatytų kviečių derlių remiantis pateiktais veiksniais.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procesas yra geras pavyzdys, kaip dirbtiniai neuroniniai tinklai gali būti naudojami sprendžiant realaus pasaulio problemas. Tai leidžia specialistams ir verslininkams priimti geriau informuotus sprendimus remiantis tiksliomis prognozėmis, kurių negalėtų teikti tradicinės analitikos metodai.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 Each layer in a deep neural network is responsible for extracting specific features and learning increasingly abstract representations. This hierarchical structure enables deep learning models to tackle highly complex tasks that traditional ML algorithms might struggle with.</a:t>
            </a:r>
            <a:br>
              <a:rPr lang="en-GB" dirty="0">
                <a:effectLst/>
              </a:rPr>
            </a:br>
            <a:r>
              <a:rPr lang="en-GB" dirty="0">
                <a:effectLst/>
              </a:rPr>
              <a:t>     - The term "deep" refers to the depth of the network, which is the number of layers it contains. In general, deeper networks have a greater capacity to learn and represent complex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Certainly! Let's consider an example in the field of agriculture, where we want to predict the crop yield for a particular type of crop, say, wheat.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There may be several factors that affect crop yield, such 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1. Temperature: The average temperature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2. Rainfall: The total rainfall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3. Soil quality: The percentage of organic matter, nutrients, and pH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4. Fertilizer used: The amount of fertilizer applied during the growing season.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Our goal is to create a deep learning model that takes these four factors as inputs and predicts the crop yield for a specific crop as the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We would start by designing a multi-layer neural network with the input layer containing four artificial neurons, representing the four input factors (temperature, rainfall, soil quality, and fertilizer used). Then, we include a few hidden layers consisting of multiple neurons, which enables the model to extract and learn the complex relationships between these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For instance, the first hidden layer might help estimate the effect of temperature and rainfall on crop growth, while the second hidden layer may assess soil quality and fertilizer usage. The third hidden layer might combine the results of previous layers to predict the overall impact of these factors on yield.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Finally, we would have an output layer with one neuron that combines the information from the hidden layers to generate a prediction for the crop yield.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To train this deep learning model, we would need a dataset containing historical data of temperature, rainfall, soil quality, fertilizer used, and the actual crop yields. The model would then learn to map from these input factors (A) to the crop yield (B), by automatically identifying complex relationships and patterns within the data. Once trained, the model can help make more accurate predictions for future crop yields, which can enable farmers to plan and manage their resources more effectively.</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44</a:t>
            </a:fld>
            <a:endParaRPr lang="en-LV"/>
          </a:p>
        </p:txBody>
      </p:sp>
    </p:spTree>
    <p:extLst>
      <p:ext uri="{BB962C8B-B14F-4D97-AF65-F5344CB8AC3E}">
        <p14:creationId xmlns:p14="http://schemas.microsoft.com/office/powerpoint/2010/main" val="3686778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solidFill>
                  <a:schemeClr val="bg1"/>
                </a:solidFill>
                <a:effectLst/>
              </a:rPr>
              <a:t>[LT] </a:t>
            </a:r>
            <a:r>
              <a:rPr lang="lt-LT" b="1" i="0" u="none" strike="noStrike" dirty="0">
                <a:solidFill>
                  <a:srgbClr val="374151"/>
                </a:solidFill>
                <a:effectLst/>
                <a:latin typeface="Söhne"/>
              </a:rPr>
              <a:t>Gilusis mokymasis</a:t>
            </a:r>
            <a:r>
              <a:rPr lang="lt-LT" b="0" i="0" u="none" strike="noStrike" dirty="0">
                <a:solidFill>
                  <a:srgbClr val="374151"/>
                </a:solidFill>
                <a:effectLst/>
                <a:latin typeface="Söhne"/>
              </a:rPr>
              <a:t> yra vienas iš pažangiausių dirbtinio intelekto šakų, kuris sukūrė didelę revoliuciją daugelyje sričių. Ir štai keletą pavyzdžių kodėl jis tapo toks populiarus: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Vaizdo ir kalbos atpažinimas:</a:t>
            </a:r>
            <a:r>
              <a:rPr lang="lt-LT" b="0" i="0" u="none" strike="noStrike" dirty="0">
                <a:solidFill>
                  <a:srgbClr val="374151"/>
                </a:solidFill>
                <a:effectLst/>
                <a:latin typeface="Söhne"/>
              </a:rPr>
              <a:t> Gilusis mokymasis sugeba apdoroti ir analizuoti didžiulius kiekius vaizdo ir garso informacijos, leidžiant kompiuteriams "matyti" ir "girdėti" panašiai kaip žmonės. Pavyzdžiui, dėka gilaus mokymosi, yra sukurti programiniai įrankiai, kurie gali atpažinti žmonių veidus nuotraukose arba konvertuoti kalbą į tekstą realiu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Naturalios</a:t>
            </a:r>
            <a:r>
              <a:rPr lang="lt-LT" b="1" i="0" u="none" strike="noStrike" dirty="0">
                <a:solidFill>
                  <a:srgbClr val="374151"/>
                </a:solidFill>
                <a:effectLst/>
                <a:latin typeface="Söhne"/>
              </a:rPr>
              <a:t> kalbos apdorojimas:</a:t>
            </a:r>
            <a:r>
              <a:rPr lang="lt-LT" b="0" i="0" u="none" strike="noStrike" dirty="0">
                <a:solidFill>
                  <a:srgbClr val="374151"/>
                </a:solidFill>
                <a:effectLst/>
                <a:latin typeface="Söhne"/>
              </a:rPr>
              <a:t> Gilusis mokymasis taip pat naudojamas natūraliosios kalbos apdorojimo (NLP) srityje, kuris leidžia kompiuteriams suprasti, vertinti ir reaguoti į žmonių kalbą. Dėl to galime bendrauti su virtualiais asistentais, tokiais kaip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ar "Google </a:t>
            </a:r>
            <a:r>
              <a:rPr lang="lt-LT" b="0" i="0" u="none" strike="noStrike" dirty="0" err="1">
                <a:solidFill>
                  <a:srgbClr val="374151"/>
                </a:solidFill>
                <a:effectLst/>
                <a:latin typeface="Söhne"/>
              </a:rPr>
              <a:t>Assistant</a:t>
            </a:r>
            <a:r>
              <a:rPr lang="lt-LT" b="0" i="0" u="none" strike="noStrike" dirty="0">
                <a:solidFill>
                  <a:srgbClr val="374151"/>
                </a:solidFill>
                <a:effectLst/>
                <a:latin typeface="Söhne"/>
              </a:rPr>
              <a:t>".</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Žaidimų žaidimas:</a:t>
            </a:r>
            <a:r>
              <a:rPr lang="lt-LT" b="0" i="0" u="none" strike="noStrike" dirty="0">
                <a:solidFill>
                  <a:srgbClr val="374151"/>
                </a:solidFill>
                <a:effectLst/>
                <a:latin typeface="Söhne"/>
              </a:rPr>
              <a:t> Galbūt vienas iš labiausiai pripažintų pavyzdžių yra "</a:t>
            </a:r>
            <a:r>
              <a:rPr lang="lt-LT" b="0" i="0" u="none" strike="noStrike" dirty="0" err="1">
                <a:solidFill>
                  <a:srgbClr val="374151"/>
                </a:solidFill>
                <a:effectLst/>
                <a:latin typeface="Söhne"/>
              </a:rPr>
              <a:t>AlphaGo</a:t>
            </a:r>
            <a:r>
              <a:rPr lang="lt-LT" b="0" i="0" u="none" strike="noStrike" dirty="0">
                <a:solidFill>
                  <a:srgbClr val="374151"/>
                </a:solidFill>
                <a:effectLst/>
                <a:latin typeface="Söhne"/>
              </a:rPr>
              <a:t>" - dirbtinio intelekto sistema, kuri naudojant gilųjį </a:t>
            </a:r>
            <a:r>
              <a:rPr lang="lt-LT" b="0" i="0" u="none" strike="noStrike" dirty="0" err="1">
                <a:solidFill>
                  <a:srgbClr val="374151"/>
                </a:solidFill>
                <a:effectLst/>
                <a:latin typeface="Söhne"/>
              </a:rPr>
              <a:t>mokymąsį</a:t>
            </a:r>
            <a:r>
              <a:rPr lang="lt-LT" b="0" i="0" u="none" strike="noStrike" dirty="0">
                <a:solidFill>
                  <a:srgbClr val="374151"/>
                </a:solidFill>
                <a:effectLst/>
                <a:latin typeface="Söhne"/>
              </a:rPr>
              <a:t> nugalėjo žmogaus čempioną </a:t>
            </a:r>
            <a:r>
              <a:rPr lang="lt-LT" b="0" i="0" u="none" strike="noStrike" dirty="0" err="1">
                <a:solidFill>
                  <a:srgbClr val="374151"/>
                </a:solidFill>
                <a:effectLst/>
                <a:latin typeface="Söhne"/>
              </a:rPr>
              <a:t>Go</a:t>
            </a:r>
            <a:r>
              <a:rPr lang="lt-LT" b="0" i="0" u="none" strike="noStrike" dirty="0">
                <a:solidFill>
                  <a:srgbClr val="374151"/>
                </a:solidFill>
                <a:effectLst/>
                <a:latin typeface="Söhne"/>
              </a:rPr>
              <a:t> žaidime, kuris yra ypač sudėtingas ir reikalauja strateginio mąstymo.</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Visgi pagrindinė </a:t>
            </a:r>
            <a:r>
              <a:rPr lang="lt-LT" b="1" i="0" u="none" strike="noStrike" dirty="0">
                <a:solidFill>
                  <a:srgbClr val="374151"/>
                </a:solidFill>
                <a:effectLst/>
                <a:latin typeface="Söhne"/>
              </a:rPr>
              <a:t>gilaus mokymosi</a:t>
            </a:r>
            <a:r>
              <a:rPr lang="lt-LT" b="0" i="0" u="none" strike="noStrike" dirty="0">
                <a:solidFill>
                  <a:srgbClr val="374151"/>
                </a:solidFill>
                <a:effectLst/>
                <a:latin typeface="Söhne"/>
              </a:rPr>
              <a:t> jėga yra jo gebėjimas mokytis iš didžiulio kiekio nesuorganizuotų duomenų. Tai reiškia, kad vietoj to, kad mums reikėtų detaliai programuoti kompiuterį atpažinti kiekvieną galimą situaciją, mes galime tiesiog mokyti modelį duomenimis ir leisti jam pačiam atrasti reikiamus ryšius ir struktūras.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Šis inovacijų šaltinis yra pagrindinė priežastis, dėl kurios dirbtinis intelektas šiuo metu sparčiai vystosi, ir mes matome vis daugiau technologinių stebuklų kiekvieną dieną.</a:t>
            </a:r>
          </a:p>
          <a:p>
            <a:pPr marL="0" indent="0" algn="l">
              <a:buNone/>
            </a:pPr>
            <a:endParaRPr lang="en-GB" dirty="0">
              <a:solidFill>
                <a:schemeClr val="bg1"/>
              </a:solidFill>
              <a:effectLst/>
            </a:endParaRPr>
          </a:p>
          <a:p>
            <a:pPr marL="0" indent="0" algn="l">
              <a:buNone/>
            </a:pPr>
            <a:endParaRPr lang="en-GB" dirty="0">
              <a:solidFill>
                <a:schemeClr val="bg1"/>
              </a:solidFill>
              <a:effectLst/>
            </a:endParaRPr>
          </a:p>
          <a:p>
            <a:pPr marL="0" indent="0" algn="l">
              <a:buNone/>
            </a:pPr>
            <a:r>
              <a:rPr lang="en-GB" dirty="0">
                <a:solidFill>
                  <a:schemeClr val="bg1"/>
                </a:solidFill>
                <a:effectLst/>
              </a:rPr>
              <a:t>[EN] Deep learning has been particularly successful in various applications, such as image and speech recognition, natural language processing, and game playing.</a:t>
            </a:r>
          </a:p>
          <a:p>
            <a:pPr marL="0" indent="0" algn="l">
              <a:buNone/>
            </a:pPr>
            <a:r>
              <a:rPr lang="en-GB" dirty="0">
                <a:solidFill>
                  <a:schemeClr val="bg1"/>
                </a:solidFill>
                <a:effectLst/>
              </a:rPr>
              <a:t>Its ability to process and learn from vast amounts of unstructured data has made deep learning a driving force behind the rapid advancements in artificial intelligence.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45</a:t>
            </a:fld>
            <a:endParaRPr lang="en-LV"/>
          </a:p>
        </p:txBody>
      </p:sp>
    </p:spTree>
    <p:extLst>
      <p:ext uri="{BB962C8B-B14F-4D97-AF65-F5344CB8AC3E}">
        <p14:creationId xmlns:p14="http://schemas.microsoft.com/office/powerpoint/2010/main" val="1760064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effectLst/>
              </a:rPr>
              <a:t>[LT] </a:t>
            </a:r>
            <a:r>
              <a:rPr lang="lt-LT" b="0" i="0" u="none" strike="noStrike" dirty="0">
                <a:solidFill>
                  <a:srgbClr val="374151"/>
                </a:solidFill>
                <a:effectLst/>
                <a:latin typeface="Söhne"/>
              </a:rPr>
              <a:t>Įsivaizduokite tris žiedus, vieną viduje kito kaip parodyta čia.</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Pats didžiausias žiedas</a:t>
            </a:r>
            <a:r>
              <a:rPr lang="lt-LT" b="0" i="0" u="none" strike="noStrike" dirty="0">
                <a:solidFill>
                  <a:srgbClr val="374151"/>
                </a:solidFill>
                <a:effectLst/>
                <a:latin typeface="Söhne"/>
              </a:rPr>
              <a:t> atstovauja </a:t>
            </a:r>
            <a:r>
              <a:rPr lang="lt-LT" b="1" i="0" u="none" strike="noStrike" dirty="0">
                <a:solidFill>
                  <a:srgbClr val="374151"/>
                </a:solidFill>
                <a:effectLst/>
                <a:latin typeface="Söhne"/>
              </a:rPr>
              <a:t>dirbtiniam intelektui (AI)</a:t>
            </a:r>
            <a:r>
              <a:rPr lang="lt-LT" b="0" i="0" u="none" strike="noStrike" dirty="0">
                <a:solidFill>
                  <a:srgbClr val="374151"/>
                </a:solidFill>
                <a:effectLst/>
                <a:latin typeface="Söhne"/>
              </a:rPr>
              <a:t>. Jis apima visą dirbtinio intelekto sritį. Tai yra plačiausia kategorija, kurioje kompiuteriai gali imituoti žmogaus mąstymo procesą. Tai gali būti bet kokia užduotis, kurią atlieka kompiuteris, siekdamas mąstyti arba elgtis kaip žmogus.</a:t>
            </a:r>
          </a:p>
          <a:p>
            <a:pPr algn="l"/>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Viduryje esantis žiedas</a:t>
            </a:r>
            <a:r>
              <a:rPr lang="lt-LT" b="0" i="0" u="none" strike="noStrike" dirty="0">
                <a:solidFill>
                  <a:srgbClr val="374151"/>
                </a:solidFill>
                <a:effectLst/>
                <a:latin typeface="Söhne"/>
              </a:rPr>
              <a:t> atstovauja </a:t>
            </a:r>
            <a:r>
              <a:rPr lang="lt-LT" b="1" i="0" u="none" strike="noStrike" dirty="0">
                <a:solidFill>
                  <a:srgbClr val="374151"/>
                </a:solidFill>
                <a:effectLst/>
                <a:latin typeface="Söhne"/>
              </a:rPr>
              <a:t>mašininiam mokymuisi (</a:t>
            </a:r>
            <a:r>
              <a:rPr lang="lt-LT" b="1" i="0" u="none" strike="noStrike" dirty="0" err="1">
                <a:solidFill>
                  <a:srgbClr val="374151"/>
                </a:solidFill>
                <a:effectLst/>
                <a:latin typeface="Söhne"/>
              </a:rPr>
              <a:t>Machine</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Tai yra DI dalis, kurioje sistemos yra mokomos duomenimis, neapibrėžiant aiškių taisyklių. Tokie modeliai mokosi iš pateiktų duomenų ir tobulėja su kiekviena nauja informacija.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a:t>
            </a:r>
            <a:r>
              <a:rPr lang="lt-LT" b="1" i="0" u="none" strike="noStrike" dirty="0">
                <a:solidFill>
                  <a:srgbClr val="374151"/>
                </a:solidFill>
                <a:effectLst/>
                <a:latin typeface="Söhne"/>
              </a:rPr>
              <a:t>pats mažiausias žiedas</a:t>
            </a:r>
            <a:r>
              <a:rPr lang="lt-LT" b="0" i="0" u="none" strike="noStrike" dirty="0">
                <a:solidFill>
                  <a:srgbClr val="374151"/>
                </a:solidFill>
                <a:effectLst/>
                <a:latin typeface="Söhne"/>
              </a:rPr>
              <a:t> yra </a:t>
            </a:r>
            <a:r>
              <a:rPr lang="lt-LT" b="1" i="0" u="none" strike="noStrike" dirty="0">
                <a:solidFill>
                  <a:srgbClr val="374151"/>
                </a:solidFill>
                <a:effectLst/>
                <a:latin typeface="Söhne"/>
              </a:rPr>
              <a:t>giliojo mokymosi (</a:t>
            </a:r>
            <a:r>
              <a:rPr lang="lt-LT" b="1" i="0" u="none" strike="noStrike" dirty="0" err="1">
                <a:solidFill>
                  <a:srgbClr val="374151"/>
                </a:solidFill>
                <a:effectLst/>
                <a:latin typeface="Söhne"/>
              </a:rPr>
              <a:t>Deep</a:t>
            </a:r>
            <a:r>
              <a:rPr lang="lt-LT" b="1" i="0" u="none" strike="noStrike" dirty="0">
                <a:solidFill>
                  <a:srgbClr val="374151"/>
                </a:solidFill>
                <a:effectLst/>
                <a:latin typeface="Söhne"/>
              </a:rPr>
              <a:t> </a:t>
            </a:r>
            <a:r>
              <a:rPr lang="lt-LT" b="1" i="0" u="none" strike="noStrike" dirty="0" err="1">
                <a:solidFill>
                  <a:srgbClr val="374151"/>
                </a:solidFill>
                <a:effectLst/>
                <a:latin typeface="Söhne"/>
              </a:rPr>
              <a:t>Learning</a:t>
            </a:r>
            <a:r>
              <a:rPr lang="lt-LT" b="1" i="0" u="none" strike="noStrike" dirty="0">
                <a:solidFill>
                  <a:srgbClr val="374151"/>
                </a:solidFill>
                <a:effectLst/>
                <a:latin typeface="Söhne"/>
              </a:rPr>
              <a:t>)</a:t>
            </a:r>
            <a:r>
              <a:rPr lang="lt-LT" b="0" i="0" u="none" strike="noStrike" dirty="0">
                <a:solidFill>
                  <a:srgbClr val="374151"/>
                </a:solidFill>
                <a:effectLst/>
                <a:latin typeface="Söhne"/>
              </a:rPr>
              <a:t>. Šis metodas naudoja giliuosius neuroninius tinklus, kad galėtų dirbti su labai sudėtingais ir didelės apimties duomenimis.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Dabar pažvelkime į kiekvieną žiedą atskirai:</a:t>
            </a:r>
          </a:p>
          <a:p>
            <a:pPr algn="l">
              <a:buFont typeface="Arial" panose="020B0604020202020204" pitchFamily="34" charset="0"/>
              <a:buChar char="•"/>
            </a:pPr>
            <a:endParaRPr lang="lt-LT" b="1"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DI užduotys ir technikos:</a:t>
            </a:r>
            <a:r>
              <a:rPr lang="lt-LT" b="0" i="0" u="none" strike="noStrike" dirty="0">
                <a:solidFill>
                  <a:srgbClr val="374151"/>
                </a:solidFill>
                <a:effectLst/>
                <a:latin typeface="Söhne"/>
              </a:rPr>
              <a:t> Sistemos, paremtos taisyklėmis, ir ekspertų sistemos yra pavyzdžiai apie DI technikas, kurios nepriskiriamos mašininiam mokymuisi. Šios sistemos remiasi iš anksto apibrėžtomis taisyklėmis ar žmogaus kompetencija sprendžiant problemas ar priimant sprendimus.</a:t>
            </a:r>
          </a:p>
          <a:p>
            <a:pPr algn="l">
              <a:buFont typeface="Arial" panose="020B0604020202020204" pitchFamily="34" charset="0"/>
              <a:buChar char="•"/>
            </a:pPr>
            <a:endParaRPr lang="lt-LT" b="0"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Mašininio mokymosi užduotys ir technikos:</a:t>
            </a:r>
            <a:r>
              <a:rPr lang="lt-LT" b="0" i="0" u="none" strike="noStrike" dirty="0">
                <a:solidFill>
                  <a:srgbClr val="374151"/>
                </a:solidFill>
                <a:effectLst/>
                <a:latin typeface="Söhne"/>
              </a:rPr>
              <a:t> Kai kurie tradiciniai mašininio mokymosi algoritmai, tokie kaip sprendimo medžiai, artimiausi kaimynai (</a:t>
            </a:r>
            <a:r>
              <a:rPr lang="lt-LT" b="0" i="0" u="none" strike="noStrike" dirty="0" err="1">
                <a:solidFill>
                  <a:srgbClr val="374151"/>
                </a:solidFill>
                <a:effectLst/>
                <a:latin typeface="Söhne"/>
              </a:rPr>
              <a:t>k-Nearest</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Neighbors</a:t>
            </a:r>
            <a:r>
              <a:rPr lang="lt-LT" b="0" i="0" u="none" strike="noStrike" dirty="0">
                <a:solidFill>
                  <a:srgbClr val="374151"/>
                </a:solidFill>
                <a:effectLst/>
                <a:latin typeface="Söhne"/>
              </a:rPr>
              <a:t>) arba parametrinės mašinos (</a:t>
            </a:r>
            <a:r>
              <a:rPr lang="lt-LT" b="0" i="0" u="none" strike="noStrike" dirty="0" err="1">
                <a:solidFill>
                  <a:srgbClr val="374151"/>
                </a:solidFill>
                <a:effectLst/>
                <a:latin typeface="Söhne"/>
              </a:rPr>
              <a:t>Support</a:t>
            </a:r>
            <a:r>
              <a:rPr lang="lt-LT" b="0" i="0" u="none" strike="noStrike" dirty="0">
                <a:solidFill>
                  <a:srgbClr val="374151"/>
                </a:solidFill>
                <a:effectLst/>
                <a:latin typeface="Söhne"/>
              </a:rPr>
              <a:t> Vector </a:t>
            </a:r>
            <a:r>
              <a:rPr lang="lt-LT" b="0" i="0" u="none" strike="noStrike" dirty="0" err="1">
                <a:solidFill>
                  <a:srgbClr val="374151"/>
                </a:solidFill>
                <a:effectLst/>
                <a:latin typeface="Söhne"/>
              </a:rPr>
              <a:t>Machines</a:t>
            </a:r>
            <a:r>
              <a:rPr lang="lt-LT" b="0" i="0" u="none" strike="noStrike" dirty="0">
                <a:solidFill>
                  <a:srgbClr val="374151"/>
                </a:solidFill>
                <a:effectLst/>
                <a:latin typeface="Söhne"/>
              </a:rPr>
              <a:t>), yra būdingi tik mašininiam mokymuisi ir nepriklauso giliajam mokymuisi. Šie algoritmai paprastai naudojami tokioms užduotims kaip klasifikavimas, regresija ir </a:t>
            </a:r>
            <a:r>
              <a:rPr lang="lt-LT" b="0" i="0" u="none" strike="noStrike" dirty="0" err="1">
                <a:solidFill>
                  <a:srgbClr val="374151"/>
                </a:solidFill>
                <a:effectLst/>
                <a:latin typeface="Söhne"/>
              </a:rPr>
              <a:t>klasterizacija</a:t>
            </a:r>
            <a:r>
              <a:rPr lang="lt-LT" b="0" i="0" u="none" strike="noStrike" dirty="0">
                <a:solidFill>
                  <a:srgbClr val="374151"/>
                </a:solidFill>
                <a:effectLst/>
                <a:latin typeface="Söhne"/>
              </a:rPr>
              <a:t>.</a:t>
            </a:r>
          </a:p>
          <a:p>
            <a:pPr algn="l">
              <a:buFont typeface="Arial" panose="020B0604020202020204" pitchFamily="34" charset="0"/>
              <a:buChar char="•"/>
            </a:pPr>
            <a:endParaRPr lang="lt-LT" b="0" i="0" u="none" strike="noStrike" dirty="0">
              <a:solidFill>
                <a:srgbClr val="374151"/>
              </a:solidFill>
              <a:effectLst/>
              <a:latin typeface="Söhne"/>
            </a:endParaRPr>
          </a:p>
          <a:p>
            <a:pPr algn="l">
              <a:buFont typeface="Arial" panose="020B0604020202020204" pitchFamily="34" charset="0"/>
              <a:buChar char="•"/>
            </a:pPr>
            <a:r>
              <a:rPr lang="lt-LT" b="1" i="0" u="none" strike="noStrike" dirty="0">
                <a:solidFill>
                  <a:srgbClr val="374151"/>
                </a:solidFill>
                <a:effectLst/>
                <a:latin typeface="Söhne"/>
              </a:rPr>
              <a:t>Giliojo mokymosi užduotys ir technikos:</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Konvoliuciniai</a:t>
            </a:r>
            <a:r>
              <a:rPr lang="lt-LT" b="0" i="0" u="none" strike="noStrike" dirty="0">
                <a:solidFill>
                  <a:srgbClr val="374151"/>
                </a:solidFill>
                <a:effectLst/>
                <a:latin typeface="Söhne"/>
              </a:rPr>
              <a:t> neuroniniai tinklai (CNN), pasikartojantys neuroniniai tinklai (RNN) ir transformatoriaus modeliai yra technikos, būdingos tik giliajam mokymuisi. Šie modeliai buvo ypač sėkmingi atpažįstant vaizdus, </a:t>
            </a:r>
            <a:r>
              <a:rPr lang="lt-LT" b="0" i="0" u="none" strike="noStrike" dirty="0" err="1">
                <a:solidFill>
                  <a:srgbClr val="374151"/>
                </a:solidFill>
                <a:effectLst/>
                <a:latin typeface="Söhne"/>
              </a:rPr>
              <a:t>naturalio</a:t>
            </a:r>
            <a:r>
              <a:rPr lang="lt-LT" b="0" i="0" u="none" strike="noStrike" dirty="0">
                <a:solidFill>
                  <a:srgbClr val="374151"/>
                </a:solidFill>
                <a:effectLst/>
                <a:latin typeface="Söhne"/>
              </a:rPr>
              <a:t> kalbos apdorojime ir kalbos atpažinime, dažnai pralenkdami tradicinius mašininio mokymosi metodus.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[EN] The largest circle represents AI, encompassing the entire field of artificial intelligence. The middle circle represents Machine Learning, which is a subset of AI that focuses on learning from data. The smallest circle, nested within Machine Learning, represents Deep Learning, which is a specific approach to Machine Learning that leverages deep neural networks.</a:t>
            </a:r>
          </a:p>
          <a:p>
            <a:endParaRPr lang="en-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 - AI-specific tasks and techniques: Rule-based systems and expert systems are examples of AI techniques that fall outside the scope of Machine Learning. These systems rely on predefined rules or human expertise to make decisions and solve problems.</a:t>
            </a:r>
            <a:br>
              <a:rPr lang="en-GB" dirty="0">
                <a:effectLst/>
              </a:rPr>
            </a:br>
            <a:r>
              <a:rPr lang="en-GB" dirty="0">
                <a:effectLst/>
              </a:rPr>
              <a:t>     - Machine Learning-specific tasks and techniques: Some traditional Machine Learning algorithms, such as decision trees, k-Nearest </a:t>
            </a:r>
            <a:r>
              <a:rPr lang="en-GB" dirty="0" err="1">
                <a:effectLst/>
              </a:rPr>
              <a:t>Neighbors</a:t>
            </a:r>
            <a:r>
              <a:rPr lang="en-GB" dirty="0">
                <a:effectLst/>
              </a:rPr>
              <a:t>, and Support Vector Machines, are unique to Machine Learning and don't fall under the Deep Learning category. These algorithms are typically used for tasks like classification, regression, and clustering.</a:t>
            </a:r>
            <a:br>
              <a:rPr lang="en-GB" dirty="0">
                <a:effectLst/>
              </a:rPr>
            </a:br>
            <a:r>
              <a:rPr lang="en-GB" dirty="0">
                <a:effectLst/>
              </a:rPr>
              <a:t>     - Deep Learning-specific tasks and techniques: Convolutional Neural Networks (CNNs), Recurrent Neural Networks (RNNs), and transformer models are examples of techniques unique to Deep Learning. These models have been highly successful in tasks such as image recognition, natural language processing, and speech recognition, often outperforming traditional Machine Learning approaches.</a:t>
            </a:r>
          </a:p>
          <a:p>
            <a:endParaRPr lang="en-LV" dirty="0"/>
          </a:p>
        </p:txBody>
      </p:sp>
      <p:sp>
        <p:nvSpPr>
          <p:cNvPr id="4" name="Slide Number Placeholder 3"/>
          <p:cNvSpPr>
            <a:spLocks noGrp="1"/>
          </p:cNvSpPr>
          <p:nvPr>
            <p:ph type="sldNum" sz="quarter" idx="5"/>
          </p:nvPr>
        </p:nvSpPr>
        <p:spPr/>
        <p:txBody>
          <a:bodyPr/>
          <a:lstStyle/>
          <a:p>
            <a:fld id="{70611270-75C1-DB46-82DC-C130E8E30CD8}" type="slidenum">
              <a:rPr lang="en-LV" smtClean="0"/>
              <a:t>46</a:t>
            </a:fld>
            <a:endParaRPr lang="en-LV"/>
          </a:p>
        </p:txBody>
      </p:sp>
    </p:spTree>
    <p:extLst>
      <p:ext uri="{BB962C8B-B14F-4D97-AF65-F5344CB8AC3E}">
        <p14:creationId xmlns:p14="http://schemas.microsoft.com/office/powerpoint/2010/main" val="4243052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Ir dabar detaliau pakalbėsime apie dirbtinio intelekto aplikacijas ()</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47</a:t>
            </a:fld>
            <a:endParaRPr lang="en-LV"/>
          </a:p>
        </p:txBody>
      </p:sp>
    </p:spTree>
    <p:extLst>
      <p:ext uri="{BB962C8B-B14F-4D97-AF65-F5344CB8AC3E}">
        <p14:creationId xmlns:p14="http://schemas.microsoft.com/office/powerpoint/2010/main" val="2164435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yra technologijų, kurios leidžia kompiuteriams suprasti, interpretuoti ir generuoti žmogaus kalbą, kompleksas. Jei pagalvotumėte apie daugybę kalbų, kuriomis žmonės kalba visame pasaulyje, NLP yra tas tiltas, kuris leidžia technologijai bendrauti su mumis mūsų gimtąja kalba.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NLP pasinaudoja </a:t>
            </a:r>
            <a:r>
              <a:rPr lang="lt-LT" b="1" i="0" u="none" strike="noStrike" dirty="0">
                <a:solidFill>
                  <a:srgbClr val="374151"/>
                </a:solidFill>
                <a:effectLst/>
                <a:latin typeface="Söhne"/>
              </a:rPr>
              <a:t>skaitmenine lingvistika</a:t>
            </a:r>
            <a:r>
              <a:rPr lang="lt-LT" b="0" i="0" u="none" strike="noStrike" dirty="0">
                <a:solidFill>
                  <a:srgbClr val="374151"/>
                </a:solidFill>
                <a:effectLst/>
                <a:latin typeface="Söhne"/>
              </a:rPr>
              <a:t>, </a:t>
            </a:r>
            <a:r>
              <a:rPr lang="lt-LT" b="1" i="0" u="none" strike="noStrike" dirty="0">
                <a:solidFill>
                  <a:srgbClr val="374151"/>
                </a:solidFill>
                <a:effectLst/>
                <a:latin typeface="Söhne"/>
              </a:rPr>
              <a:t>mašininio mokymosi</a:t>
            </a:r>
            <a:r>
              <a:rPr lang="lt-LT" b="0" i="0" u="none" strike="noStrike" dirty="0">
                <a:solidFill>
                  <a:srgbClr val="374151"/>
                </a:solidFill>
                <a:effectLst/>
                <a:latin typeface="Söhne"/>
              </a:rPr>
              <a:t> ir </a:t>
            </a:r>
            <a:r>
              <a:rPr lang="lt-LT" b="1" i="0" u="none" strike="noStrike" dirty="0">
                <a:solidFill>
                  <a:srgbClr val="374151"/>
                </a:solidFill>
                <a:effectLst/>
                <a:latin typeface="Söhne"/>
              </a:rPr>
              <a:t>giliojo mokymosi</a:t>
            </a:r>
            <a:r>
              <a:rPr lang="lt-LT" b="0" i="0" u="none" strike="noStrike" dirty="0">
                <a:solidFill>
                  <a:srgbClr val="374151"/>
                </a:solidFill>
                <a:effectLst/>
                <a:latin typeface="Söhne"/>
              </a:rPr>
              <a:t> technikomis, kad galėtų analizuoti tekstą ar kalbą. Tai sudėtinga užduotis, nes kalba yra labai niuansuota ir kinta priklausomai nuo konteksto.</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Pamatykime keletą </a:t>
            </a:r>
            <a:r>
              <a:rPr lang="lt-LT" b="1" i="0" u="none" strike="noStrike" dirty="0">
                <a:solidFill>
                  <a:srgbClr val="374151"/>
                </a:solidFill>
                <a:effectLst/>
                <a:latin typeface="Söhne"/>
              </a:rPr>
              <a:t>populiarių NLP taikymų</a:t>
            </a:r>
            <a:r>
              <a:rPr lang="lt-LT" b="0" i="0" u="none" strike="noStrike" dirty="0">
                <a:solidFill>
                  <a:srgbClr val="374151"/>
                </a:solidFill>
                <a:effectLst/>
                <a:latin typeface="Söhne"/>
              </a:rPr>
              <a:t>:</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vertimas</a:t>
            </a:r>
            <a:r>
              <a:rPr lang="lt-LT" b="0" i="0" u="none" strike="noStrike" dirty="0">
                <a:solidFill>
                  <a:srgbClr val="374151"/>
                </a:solidFill>
                <a:effectLst/>
                <a:latin typeface="Söhne"/>
              </a:rPr>
              <a:t>: Ar kada nors naudojotės programėlėmis ar svetainėmis, kurios gali išversti tekstą ar kalbą iš vienos kalbos į kitą realiu laiku? Tokios technologijos, kaip Google </a:t>
            </a:r>
            <a:r>
              <a:rPr lang="lt-LT" b="0" i="0" u="none" strike="noStrike" dirty="0" err="1">
                <a:solidFill>
                  <a:srgbClr val="374151"/>
                </a:solidFill>
                <a:effectLst/>
                <a:latin typeface="Söhne"/>
              </a:rPr>
              <a:t>Translate</a:t>
            </a:r>
            <a:r>
              <a:rPr lang="lt-LT" b="0" i="0" u="none" strike="noStrike" dirty="0">
                <a:solidFill>
                  <a:srgbClr val="374151"/>
                </a:solidFill>
                <a:effectLst/>
                <a:latin typeface="Söhne"/>
              </a:rPr>
              <a:t>, naudojasi NLP, kad galėtų teikti tikslius vertimus tarp šimtų kalbų.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Sentimento analizė</a:t>
            </a:r>
            <a:r>
              <a:rPr lang="lt-LT" b="0" i="0" u="none" strike="noStrike" dirty="0">
                <a:solidFill>
                  <a:srgbClr val="374151"/>
                </a:solidFill>
                <a:effectLst/>
                <a:latin typeface="Söhne"/>
              </a:rPr>
              <a:t>: Tai technika, kuria galima nustatyti, ar vartotojų atsiliepimai apie produktą yra teigiami, neigiami ar neutralūs. Pavyzdžiui, kompanijos gali naudoti šią techniką, norėdamos sužinoti, kaip žmonės jaučiasi apie jų prekes ar paslaugas remiantis socialinių tinklų komentarais.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Teksto santrauka</a:t>
            </a:r>
            <a:r>
              <a:rPr lang="lt-LT" b="0" i="0" u="none" strike="noStrike" dirty="0">
                <a:solidFill>
                  <a:srgbClr val="374151"/>
                </a:solidFill>
                <a:effectLst/>
                <a:latin typeface="Söhne"/>
              </a:rPr>
              <a:t>: Automatinė teksto santrauka leidžia sukurti trumpą ir esminį teksto aprašą, neprarandant pagrindinės informacijos. Tai ypač naudinga, norint greitai peržiūrėti ilgus dokumentus ar straipsnius.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Šios technologijos keičia mūsų kasdienį gyvenimą, palengvinant komunikaciją, informacijos paiešką ir supratimą. NLP daro technologiją </a:t>
            </a:r>
            <a:r>
              <a:rPr lang="lt-LT" b="0" i="0" u="none" strike="noStrike" dirty="0" err="1">
                <a:solidFill>
                  <a:srgbClr val="374151"/>
                </a:solidFill>
                <a:effectLst/>
                <a:latin typeface="Söhne"/>
              </a:rPr>
              <a:t>prieinamesnę</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humaniškesnę</a:t>
            </a:r>
            <a:r>
              <a:rPr lang="lt-LT" b="0" i="0" u="none" strike="noStrike" dirty="0">
                <a:solidFill>
                  <a:srgbClr val="374151"/>
                </a:solidFill>
                <a:effectLst/>
                <a:latin typeface="Söhne"/>
              </a:rPr>
              <a:t> visiems mums.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48</a:t>
            </a:fld>
            <a:endParaRPr lang="en-LV"/>
          </a:p>
        </p:txBody>
      </p:sp>
    </p:spTree>
    <p:extLst>
      <p:ext uri="{BB962C8B-B14F-4D97-AF65-F5344CB8AC3E}">
        <p14:creationId xmlns:p14="http://schemas.microsoft.com/office/powerpoint/2010/main" val="2680628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nėra tik apie kalbos vertimas ar sentimento analize. Jo galimybės yra kur kas platesnės ir paliečia įvairias kasdienio gyvenimo sritis. Viena iš sričių yra </a:t>
            </a:r>
            <a:r>
              <a:rPr lang="lt-LT" b="1" i="0" u="none" strike="noStrike" dirty="0">
                <a:solidFill>
                  <a:srgbClr val="374151"/>
                </a:solidFill>
                <a:effectLst/>
                <a:latin typeface="Söhne"/>
              </a:rPr>
              <a:t>klientų aptarnavimas</a:t>
            </a:r>
            <a:r>
              <a:rPr lang="lt-LT" b="0" i="0" u="none" strike="noStrike" dirty="0">
                <a:solidFill>
                  <a:srgbClr val="374151"/>
                </a:solidFill>
                <a:effectLst/>
                <a:latin typeface="Söhne"/>
              </a:rPr>
              <a:t>.</a:t>
            </a:r>
          </a:p>
          <a:p>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Klientų aptarnavimas</a:t>
            </a:r>
            <a:r>
              <a:rPr lang="lt-LT" b="0" i="0" u="none" strike="noStrike" dirty="0">
                <a:solidFill>
                  <a:srgbClr val="374151"/>
                </a:solidFill>
                <a:effectLst/>
                <a:latin typeface="Söhne"/>
              </a:rPr>
              <a:t>: Šiandieninėse e-parduotuvėse, bankuose ar net techninės pagalbos svetainėse galite pastebėti mažus pokalbių langelius, kuriuose jūs galite užduoti klausimus. Dažnai už šių langelių slypi NLP pagrįsti „</a:t>
            </a:r>
            <a:r>
              <a:rPr lang="lt-LT" b="0" i="0" u="none" strike="noStrike" dirty="0" err="1">
                <a:solidFill>
                  <a:srgbClr val="374151"/>
                </a:solidFill>
                <a:effectLst/>
                <a:latin typeface="Söhne"/>
              </a:rPr>
              <a:t>chatbotai</a:t>
            </a:r>
            <a:r>
              <a:rPr lang="lt-LT" b="0" i="0" u="none" strike="noStrike" dirty="0">
                <a:solidFill>
                  <a:srgbClr val="374151"/>
                </a:solidFill>
                <a:effectLst/>
                <a:latin typeface="Söhne"/>
              </a:rPr>
              <a:t>“. Jie gali atsakyti į dažnai užduodamus klausimus, vadovauti vartotojus per procesus arba net paieškoti sprendimų techninėms problemoms. NLP leidžia šiems </a:t>
            </a:r>
            <a:r>
              <a:rPr lang="lt-LT" b="0" i="0" u="none" strike="noStrike" dirty="0" err="1">
                <a:solidFill>
                  <a:srgbClr val="374151"/>
                </a:solidFill>
                <a:effectLst/>
                <a:latin typeface="Söhne"/>
              </a:rPr>
              <a:t>chatbotams</a:t>
            </a:r>
            <a:r>
              <a:rPr lang="lt-LT" b="0" i="0" u="none" strike="noStrike" dirty="0">
                <a:solidFill>
                  <a:srgbClr val="374151"/>
                </a:solidFill>
                <a:effectLst/>
                <a:latin typeface="Söhne"/>
              </a:rPr>
              <a:t> suprasti užklausas, net jei jos nėra formuluojamos standartiškai. Tai padeda pagerinti veiksmingumą, sumažinti atsakymo laiką ir teikti asmeninę pagalbą visą parą.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Rekomendacijų sistemos</a:t>
            </a:r>
            <a:r>
              <a:rPr lang="lt-LT" b="0" i="0" u="none" strike="noStrike" dirty="0">
                <a:solidFill>
                  <a:srgbClr val="374151"/>
                </a:solidFill>
                <a:effectLst/>
                <a:latin typeface="Söhne"/>
              </a:rPr>
              <a:t>: Kiekvieną kartą, kai ieškote kokio nors produkto internete ir jums rodomi panašūs produktai, arba kai jūsų mėgstamame muzikos grojaraštyje atsiranda daina, kurios anksčiau neklausėte, bet ji jums patinka - tai NLP veiksmas. Šios sistemos analizuoja jūsų ankstesnį elgesį ir preferencijas, kad pateiktų jums aktualią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Raktažodžių paieška</a:t>
            </a:r>
            <a:r>
              <a:rPr lang="lt-LT" b="0" i="0" u="none" strike="noStrike" dirty="0">
                <a:solidFill>
                  <a:srgbClr val="374151"/>
                </a:solidFill>
                <a:effectLst/>
                <a:latin typeface="Söhne"/>
              </a:rPr>
              <a:t>: Paieškos varikliai, tokie kaip Google, nuolat tobulina savo algoritmus, kad pateiktų jums pačius geriausius paieškos rezultatus. NLP leidžia šiems paieškos varikliams suprasti jūsų užklausos kontekstą ir pateikti tinkamiausią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Dokumentų klasifikavimas</a:t>
            </a:r>
            <a:r>
              <a:rPr lang="lt-LT" b="0" i="0" u="none" strike="noStrike" dirty="0">
                <a:solidFill>
                  <a:srgbClr val="374151"/>
                </a:solidFill>
                <a:effectLst/>
                <a:latin typeface="Söhne"/>
              </a:rPr>
              <a:t>: Įsivaizduokite įmonę, kurioje kiekvieną dieną sugeneruojami šimtai ar net tūkstančiai dokumentų. NLP gali padėti automatiškai klasifikuoti šiuos dokumentus pagal jų turinį, palengvinant informacijos paiešką ir archyvavimą.</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Šie pavyzdžiai rodo, kaip NLP transformuoja mūsų kasdienį gyvenimą ir verslą, padėdamas mums efektyviau bendrauti ir priimti informuotus sprendimus.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49</a:t>
            </a:fld>
            <a:endParaRPr lang="en-LV"/>
          </a:p>
        </p:txBody>
      </p:sp>
    </p:spTree>
    <p:extLst>
      <p:ext uri="{BB962C8B-B14F-4D97-AF65-F5344CB8AC3E}">
        <p14:creationId xmlns:p14="http://schemas.microsoft.com/office/powerpoint/2010/main" val="3824806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Studijų procesas bus sudarytas iš 4 seminarų.</a:t>
            </a:r>
          </a:p>
          <a:p>
            <a:endParaRPr lang="lt-LT" dirty="0"/>
          </a:p>
          <a:p>
            <a:r>
              <a:rPr lang="lt-LT" dirty="0"/>
              <a:t>Pirmas internetinis seminaras – tai dirbtinio intelekto įvadas</a:t>
            </a:r>
          </a:p>
          <a:p>
            <a:endParaRPr lang="lt-LT" dirty="0"/>
          </a:p>
          <a:p>
            <a:r>
              <a:rPr lang="lt-LT" dirty="0"/>
              <a:t>Jį pradėsime pasinerdami į žavų dirbtinio intelekto pasaulį. Apžvelgsime į jo istoriją, stebėsime DI raidą per daugelį metų ir </a:t>
            </a:r>
            <a:r>
              <a:rPr lang="lt-LT" dirty="0" err="1"/>
              <a:t>pabrėžsime</a:t>
            </a:r>
            <a:r>
              <a:rPr lang="lt-LT" dirty="0"/>
              <a:t> pagrindinius etapus. Tada apibrėšime dirbtinį intelektą ir aptarsime įvairius DI tipus, tokius kaip siaurasis DI, bendrasis DI ir </a:t>
            </a:r>
            <a:r>
              <a:rPr lang="lt-LT" dirty="0" err="1"/>
              <a:t>superinteligentiškasis</a:t>
            </a:r>
            <a:r>
              <a:rPr lang="lt-LT" dirty="0"/>
              <a:t> DI.</a:t>
            </a:r>
          </a:p>
          <a:p>
            <a:endParaRPr lang="lt-LT" dirty="0"/>
          </a:p>
          <a:p>
            <a:r>
              <a:rPr lang="lt-LT" dirty="0"/>
              <a:t>Toliau išnagrinėsime įvairias DI programas, pateikdami realius pavyzdžius, kad parodytume jos poveikį skirtingoms pramonės šakose. Tada dalyvausime klausimų ir atsakymų sesijoje arba interaktyvioje viktorinoje, kad įsitikintume, jog visi puikiai supranta dirbtinio intelekto programas.</a:t>
            </a:r>
          </a:p>
          <a:p>
            <a:endParaRPr lang="lt-LT" dirty="0"/>
          </a:p>
          <a:p>
            <a:r>
              <a:rPr lang="lt-LT" dirty="0"/>
              <a:t>Po to paaiškinsime skirtumą tarp AI, mašininio mokymosi ir gilaus mokymosi, paaiškindami, kaip šios sąvokos yra susijusios viena su kita. Pirmąjį internetinį seminarą užbaigsime pateikdami įvairių AI metodų, pvz., taisyklėmis pagrįstų sistemų, ekspertų sistemų ir tradicinių mašininio mokymosi algoritmų, apžvalgo.</a:t>
            </a:r>
          </a:p>
          <a:p>
            <a:endParaRPr lang="lt-LT" dirty="0"/>
          </a:p>
          <a:p>
            <a:r>
              <a:rPr lang="lt-LT" dirty="0"/>
              <a:t>Antrame internetiniame seminare kalbėsime apie mašininį mokymąsi ir gilinsimės į jų. Pradėsime apibrėždami mašininį mokymąsi ir aptardami jo tikslą, o po to tyrinėsime tris pagrindinius mokymosi tipus: prižiūrimą, neprižiūrimą ir sustiprintą mokymąsi.</a:t>
            </a:r>
          </a:p>
          <a:p>
            <a:endParaRPr lang="lt-LT" dirty="0"/>
          </a:p>
          <a:p>
            <a:r>
              <a:rPr lang="lt-LT" dirty="0"/>
              <a:t>Toliau pabrėšime duomenų valymo ir transformavimo, kaip esminio mašininio mokymosi proceso žingsnio, svarbą. Sužinosite apie trūkstamų reikšmių tvarkymą, funkcijų mastelio keitimą ir normalizavimą, taip pat apie funkcijų pasirinkimą ir ištraukimą.</a:t>
            </a:r>
          </a:p>
          <a:p>
            <a:endParaRPr lang="lt-LT" dirty="0"/>
          </a:p>
          <a:p>
            <a:r>
              <a:rPr lang="lt-LT" dirty="0"/>
              <a:t>Tada aptarsime kai kuriuos populiarius mašininio mokymosi algoritmus, tokius kaip sprendimų medžius, </a:t>
            </a:r>
            <a:r>
              <a:rPr lang="lt-LT" dirty="0" err="1"/>
              <a:t>k</a:t>
            </a:r>
            <a:r>
              <a:rPr lang="lt-LT" dirty="0"/>
              <a:t>-arčiausius kaimynai, </a:t>
            </a:r>
            <a:r>
              <a:rPr lang="lt-LT" dirty="0" err="1"/>
              <a:t>Naive</a:t>
            </a:r>
            <a:r>
              <a:rPr lang="lt-LT" dirty="0"/>
              <a:t> </a:t>
            </a:r>
            <a:r>
              <a:rPr lang="lt-LT" dirty="0" err="1"/>
              <a:t>Bayes</a:t>
            </a:r>
            <a:r>
              <a:rPr lang="lt-LT" dirty="0"/>
              <a:t> ir </a:t>
            </a:r>
            <a:r>
              <a:rPr lang="lt-LT" dirty="0" err="1"/>
              <a:t>Support</a:t>
            </a:r>
            <a:r>
              <a:rPr lang="lt-LT" dirty="0"/>
              <a:t> Vector </a:t>
            </a:r>
            <a:r>
              <a:rPr lang="lt-LT" dirty="0" err="1"/>
              <a:t>Machines</a:t>
            </a:r>
            <a:r>
              <a:rPr lang="lt-LT" dirty="0"/>
              <a:t>, suteikdami aukšto lygio supratimą apie kiekvieną metodą. Po to pristatysime regresijos metodus, ypač tiesinę ir logistinę regresiją, kad galėtume pajusti, kaip šie metodai naudojami mašininiame mokyme.</a:t>
            </a:r>
          </a:p>
          <a:p>
            <a:endParaRPr lang="lt-LT" dirty="0"/>
          </a:p>
          <a:p>
            <a:pPr algn="l"/>
            <a:r>
              <a:rPr lang="lt-LT" dirty="0"/>
              <a:t>Galiausiai apžvelgsime modelių vertinimo metodus, aptarsime geriausią mokymo ir testavimo duomenų padalijimo praktiką, kryžminio patvirtinimo naudojimą ir klasifikavimo bei regresijos modelių našumo metrikos supratimą. Taip pat paliesime modelių pasirinkimą ir optimizavimą, kad padėtume jums sukurti geriausius modelius jūsų užduotims atlikti.</a:t>
            </a:r>
            <a:br>
              <a:rPr lang="lt-LT" dirty="0"/>
            </a:br>
            <a:br>
              <a:rPr lang="lt-LT" dirty="0"/>
            </a:br>
            <a:r>
              <a:rPr lang="lt-LT" b="1" i="0" u="none" strike="noStrike" dirty="0">
                <a:solidFill>
                  <a:srgbClr val="374151"/>
                </a:solidFill>
                <a:effectLst/>
                <a:latin typeface="Söhne"/>
              </a:rPr>
              <a:t>Trečiasis seminaras</a:t>
            </a:r>
            <a:r>
              <a:rPr lang="lt-LT" b="0" i="0" u="none" strike="noStrike" dirty="0">
                <a:solidFill>
                  <a:srgbClr val="374151"/>
                </a:solidFill>
                <a:effectLst/>
                <a:latin typeface="Söhne"/>
              </a:rPr>
              <a:t> skirtas plačiau susipažinti su debesijos pagrįstomis DI paslaugomis ir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platforma. Debesimis pagrįstos DI paslaugos yra unikalios dėl savo elastingumo ir prieinamumo, o „Microsoft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yra viena iš </a:t>
            </a:r>
            <a:r>
              <a:rPr lang="lt-LT" b="0" i="0" u="none" strike="noStrike" dirty="0" err="1">
                <a:solidFill>
                  <a:srgbClr val="374151"/>
                </a:solidFill>
                <a:effectLst/>
                <a:latin typeface="Söhne"/>
              </a:rPr>
              <a:t>lyderiaučių</a:t>
            </a:r>
            <a:r>
              <a:rPr lang="lt-LT" b="0" i="0" u="none" strike="noStrike" dirty="0">
                <a:solidFill>
                  <a:srgbClr val="374151"/>
                </a:solidFill>
                <a:effectLst/>
                <a:latin typeface="Söhne"/>
              </a:rPr>
              <a:t> šioje srityje. Vėliau mes gilinsimės į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Designer</a:t>
            </a:r>
            <a:r>
              <a:rPr lang="lt-LT" b="0" i="0" u="none" strike="noStrike" dirty="0">
                <a:solidFill>
                  <a:srgbClr val="374151"/>
                </a:solidFill>
                <a:effectLst/>
                <a:latin typeface="Söhne"/>
              </a:rPr>
              <a:t>“, kuris yra puikus įrankis ne tik pažengusiems, bet ir pradedantiesiems. Šis dizaineris leidžia intuityviai ir greitai kurti DI modelius be didelio programavimo poreikio. Per seminarą mes žingsnis po žingsnio sukursime DI modelį naudojant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Machine</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Learning</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Designer</a:t>
            </a:r>
            <a:r>
              <a:rPr lang="lt-LT" b="0" i="0" u="none" strike="noStrike" dirty="0">
                <a:solidFill>
                  <a:srgbClr val="374151"/>
                </a:solidFill>
                <a:effectLst/>
                <a:latin typeface="Söhne"/>
              </a:rPr>
              <a:t>“, nuo pradinių duomenų paruošimo etapų iki modelio testavimo ir diegimo.</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Ketvirtasis seminaras</a:t>
            </a:r>
            <a:r>
              <a:rPr lang="lt-LT" b="0" i="0" u="none" strike="noStrike" dirty="0">
                <a:solidFill>
                  <a:srgbClr val="374151"/>
                </a:solidFill>
                <a:effectLst/>
                <a:latin typeface="Söhne"/>
              </a:rPr>
              <a:t> pristatys mums </a:t>
            </a:r>
            <a:r>
              <a:rPr lang="lt-LT" b="0" i="0" u="none" strike="noStrike" dirty="0" err="1">
                <a:solidFill>
                  <a:srgbClr val="374151"/>
                </a:solidFill>
                <a:effectLst/>
                <a:latin typeface="Söhne"/>
              </a:rPr>
              <a:t>generatyvinį</a:t>
            </a:r>
            <a:r>
              <a:rPr lang="lt-LT" b="0" i="0" u="none" strike="noStrike" dirty="0">
                <a:solidFill>
                  <a:srgbClr val="374151"/>
                </a:solidFill>
                <a:effectLst/>
                <a:latin typeface="Söhne"/>
              </a:rPr>
              <a:t> dirbtinį intelektą - revoliucinę sritį, kurioje modeliai moka generuoti naują turinį remdamiesi mokymosi duomenimis. Po šio įvado mes panagrinėsime, kaip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bendradarbiauja su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kad suteiktų mums galimybę sukurti pažangius modelius. Šio </a:t>
            </a:r>
            <a:r>
              <a:rPr lang="lt-LT" b="0" i="0" u="none" strike="noStrike" dirty="0" err="1">
                <a:solidFill>
                  <a:srgbClr val="374151"/>
                </a:solidFill>
                <a:effectLst/>
                <a:latin typeface="Söhne"/>
              </a:rPr>
              <a:t>seminario</a:t>
            </a:r>
            <a:r>
              <a:rPr lang="lt-LT" b="0" i="0" u="none" strike="noStrike" dirty="0">
                <a:solidFill>
                  <a:srgbClr val="374151"/>
                </a:solidFill>
                <a:effectLst/>
                <a:latin typeface="Söhne"/>
              </a:rPr>
              <a:t> metu jūs matysite žingsnis po žingsnio demonstraciją, kaip kurti su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ir „</a:t>
            </a:r>
            <a:r>
              <a:rPr lang="lt-LT" b="0" i="0" u="none" strike="noStrike" dirty="0" err="1">
                <a:solidFill>
                  <a:srgbClr val="374151"/>
                </a:solidFill>
                <a:effectLst/>
                <a:latin typeface="Söhne"/>
              </a:rPr>
              <a:t>OpenAI</a:t>
            </a:r>
            <a:r>
              <a:rPr lang="lt-LT" b="0" i="0" u="none" strike="noStrike" dirty="0">
                <a:solidFill>
                  <a:srgbClr val="374151"/>
                </a:solidFill>
                <a:effectLst/>
                <a:latin typeface="Söhne"/>
              </a:rPr>
              <a:t>“, pradedant nuo projekto pradžios ir konfigūracijos, baigiant modelio testavimu ir diegimu. Taip pat aptarsime, kaip šiuos modelius galima taikyti praktinėje veikloje.</a:t>
            </a:r>
            <a:br>
              <a:rPr lang="lt-LT" b="0" i="0" u="none" strike="noStrike" dirty="0">
                <a:solidFill>
                  <a:srgbClr val="374151"/>
                </a:solidFill>
                <a:effectLst/>
                <a:latin typeface="Söhne"/>
              </a:rPr>
            </a:b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Abu </a:t>
            </a:r>
            <a:r>
              <a:rPr lang="lt-LT" b="0" i="0" u="none" strike="noStrike" dirty="0" err="1">
                <a:solidFill>
                  <a:srgbClr val="374151"/>
                </a:solidFill>
                <a:effectLst/>
                <a:latin typeface="Söhne"/>
              </a:rPr>
              <a:t>paskutiniani</a:t>
            </a:r>
            <a:r>
              <a:rPr lang="lt-LT" b="0" i="0" u="none" strike="noStrike" dirty="0">
                <a:solidFill>
                  <a:srgbClr val="374151"/>
                </a:solidFill>
                <a:effectLst/>
                <a:latin typeface="Söhne"/>
              </a:rPr>
              <a:t> seminarai suteiks jums reikiamas žinias ir įgūdžius, kad galėtumėte aktyviai dalyvauti dirbtinio intelekto srityje, ypač naudojant „</a:t>
            </a:r>
            <a:r>
              <a:rPr lang="lt-LT" b="0" i="0" u="none" strike="noStrike" dirty="0" err="1">
                <a:solidFill>
                  <a:srgbClr val="374151"/>
                </a:solidFill>
                <a:effectLst/>
                <a:latin typeface="Söhne"/>
              </a:rPr>
              <a:t>Azure</a:t>
            </a:r>
            <a:r>
              <a:rPr lang="lt-LT" b="0" i="0" u="none" strike="noStrike" dirty="0">
                <a:solidFill>
                  <a:srgbClr val="374151"/>
                </a:solidFill>
                <a:effectLst/>
                <a:latin typeface="Söhne"/>
              </a:rPr>
              <a:t>“ platformos galimybes. </a:t>
            </a:r>
            <a:r>
              <a:rPr lang="lt-LT" b="0" i="0" u="none" strike="noStrike">
                <a:solidFill>
                  <a:srgbClr val="374151"/>
                </a:solidFill>
                <a:effectLst/>
                <a:latin typeface="Söhne"/>
              </a:rPr>
              <a:t>O dabar ().</a:t>
            </a:r>
            <a:endParaRPr lang="lt-LT" b="0" i="0" u="none" strike="noStrike" dirty="0">
              <a:solidFill>
                <a:srgbClr val="374151"/>
              </a:solidFill>
              <a:effectLst/>
              <a:latin typeface="Söhne"/>
            </a:endParaRP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a:t>
            </a:fld>
            <a:endParaRPr lang="en-LV"/>
          </a:p>
        </p:txBody>
      </p:sp>
    </p:spTree>
    <p:extLst>
      <p:ext uri="{BB962C8B-B14F-4D97-AF65-F5344CB8AC3E}">
        <p14:creationId xmlns:p14="http://schemas.microsoft.com/office/powerpoint/2010/main" val="1281945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suteikia mums galimybę analizuoti ir interpretuoti milijonus tekstinių duomenų šaltinių per labai trumpą laiką, ko žmogus negalėtų padaryti rankiniu būdu.</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Turinio analizė</a:t>
            </a:r>
            <a:r>
              <a:rPr lang="lt-LT" b="0" i="0" u="none" strike="noStrike" dirty="0">
                <a:solidFill>
                  <a:srgbClr val="374151"/>
                </a:solidFill>
                <a:effectLst/>
                <a:latin typeface="Söhne"/>
              </a:rPr>
              <a:t>: Įsivaizduokite, kad norite sužinoti, kaip žmonės jaučiasi apie tam tikrą prekės ženklą ar produktą. Vietoj to, kad skaitytumėte kiekvieną atsiliepimą ar socialinės žiniasklaidos įrašą, galite naudoti NLP, kad automatiškai analizuotumėte šiuos duomenis. NLP gali identifikuoti ir kategorizuoti nuotaikas, raktinius žodžius ar temas, suteikiant bendrą vaizdą apie viešąją nuomonę. Ši informacija gali būti nepaprastai vertinga verslo strategijai formuoti.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santraukų kūrimas</a:t>
            </a:r>
            <a:r>
              <a:rPr lang="lt-LT" b="0" i="0" u="none" strike="noStrike" dirty="0">
                <a:solidFill>
                  <a:srgbClr val="374151"/>
                </a:solidFill>
                <a:effectLst/>
                <a:latin typeface="Söhne"/>
              </a:rPr>
              <a:t>: Jei dirbate mokslinių tyrimų srityje ar tiesiog norite sužinoti pagrindinę informaciją apie ilgą straipsnį, NLP gali automatiškai sukurti trumpą santrauką, leidžiant jums greitai suprasti pagrindinę informaciją.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vertimas realiu laiku</a:t>
            </a:r>
            <a:r>
              <a:rPr lang="lt-LT" b="0" i="0" u="none" strike="noStrike" dirty="0">
                <a:solidFill>
                  <a:srgbClr val="374151"/>
                </a:solidFill>
                <a:effectLst/>
                <a:latin typeface="Söhne"/>
              </a:rPr>
              <a:t>: Turint technologijas, kurios gali akimirksniu versti kalbą, įmanoma bendrauti su žmonėmis iš viso pasaulio, net jei jie kalba kita kalba. Šis NLP taikymas yra nepaprastai vertingas tiek verslui, tiek asmeniniams tikslams.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Temos modeliavimas</a:t>
            </a:r>
            <a:r>
              <a:rPr lang="lt-LT" b="0" i="0" u="none" strike="noStrike" dirty="0">
                <a:solidFill>
                  <a:srgbClr val="374151"/>
                </a:solidFill>
                <a:effectLst/>
                <a:latin typeface="Söhne"/>
              </a:rPr>
              <a:t>: NLP gali identifikuoti pagrindines temas ar idėjas dideliuose teksto kiekiuose. Pavyzdžiui, vykdant mokslinius tyrimus, galima nustatyti, kokios temos yra populiarios mokslo bendruomenėje, analizuojant šimtus mokslinių straipsnių.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Kalbos asistentai</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Siri</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Alexa</a:t>
            </a:r>
            <a:r>
              <a:rPr lang="lt-LT" b="0" i="0" u="none" strike="noStrike" dirty="0">
                <a:solidFill>
                  <a:srgbClr val="374151"/>
                </a:solidFill>
                <a:effectLst/>
                <a:latin typeface="Söhne"/>
              </a:rPr>
              <a:t> ir Google </a:t>
            </a:r>
            <a:r>
              <a:rPr lang="lt-LT" b="0" i="0" u="none" strike="noStrike" dirty="0" err="1">
                <a:solidFill>
                  <a:srgbClr val="374151"/>
                </a:solidFill>
                <a:effectLst/>
                <a:latin typeface="Söhne"/>
              </a:rPr>
              <a:t>Assistant</a:t>
            </a:r>
            <a:r>
              <a:rPr lang="lt-LT" b="0" i="0" u="none" strike="noStrike" dirty="0">
                <a:solidFill>
                  <a:srgbClr val="374151"/>
                </a:solidFill>
                <a:effectLst/>
                <a:latin typeface="Söhne"/>
              </a:rPr>
              <a:t> yra pavyzdžiai, kaip NLP gali būti integruotas į kasdienį gyvenimą. Šie asistentai gali suprasti jūsų komandas, atsakyti į klausimus ir net vykdyti užduotis, kaip nustatyti laikmatį ar paleisti mėgstamą dainą.</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keli pavyzdžiai, kaip NLP technologijos gali būti taikomos įvairiose srityse. Šios technologijos sparčiai vystosi, todėl galime tikėtis dar daugiau įdomių ir novatoriškų NLP taikymų ateityje.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50</a:t>
            </a:fld>
            <a:endParaRPr lang="en-LV"/>
          </a:p>
        </p:txBody>
      </p:sp>
    </p:spTree>
    <p:extLst>
      <p:ext uri="{BB962C8B-B14F-4D97-AF65-F5344CB8AC3E}">
        <p14:creationId xmlns:p14="http://schemas.microsoft.com/office/powerpoint/2010/main" val="4152914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[LT] </a:t>
            </a:r>
            <a:r>
              <a:rPr lang="lt-LT" b="1" i="0" u="none" strike="noStrike" dirty="0">
                <a:solidFill>
                  <a:srgbClr val="374151"/>
                </a:solidFill>
                <a:effectLst/>
                <a:latin typeface="Söhne"/>
              </a:rPr>
              <a:t>Natūralus kalbos apdorojimas (NLP)</a:t>
            </a:r>
            <a:r>
              <a:rPr lang="lt-LT" b="0" i="0" u="none" strike="noStrike" dirty="0">
                <a:solidFill>
                  <a:srgbClr val="374151"/>
                </a:solidFill>
                <a:effectLst/>
                <a:latin typeface="Söhne"/>
              </a:rPr>
              <a:t> suteikia galimybę kompiuteriams suprasti ir generuoti žmogaus kalbą, o vienas įspūdingiausių šio lauko taikymų yra realaus laiko vertimas.</a:t>
            </a:r>
          </a:p>
          <a:p>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Realaus laiko vertimas</a:t>
            </a:r>
            <a:r>
              <a:rPr lang="lt-LT" b="0" i="0" u="none" strike="noStrike" dirty="0">
                <a:solidFill>
                  <a:srgbClr val="374151"/>
                </a:solidFill>
                <a:effectLst/>
                <a:latin typeface="Söhne"/>
              </a:rPr>
              <a:t>: Įrankiai, pavyzdžiui, „Google </a:t>
            </a:r>
            <a:r>
              <a:rPr lang="lt-LT" b="0" i="0" u="none" strike="noStrike" dirty="0" err="1">
                <a:solidFill>
                  <a:srgbClr val="374151"/>
                </a:solidFill>
                <a:effectLst/>
                <a:latin typeface="Söhne"/>
              </a:rPr>
              <a:t>Translate</a:t>
            </a:r>
            <a:r>
              <a:rPr lang="lt-LT" b="0" i="0" u="none" strike="noStrike" dirty="0">
                <a:solidFill>
                  <a:srgbClr val="374151"/>
                </a:solidFill>
                <a:effectLst/>
                <a:latin typeface="Söhne"/>
              </a:rPr>
              <a:t>“, leidžia vartotojams akimirksniu versti tekstą ar kalbą. Įsivaizduokite situaciją, kai lankotės užsienyje, kurioje nekalbate vietine kalba. Dėka šių technologijų galite lengvai užmegzti pokalbį su vietos gyventojais, verčiant jūsų žodžius realiu laiku. Tai ne tik padidina pasitikėjimą kelionėse, bet ir palengvina tarptautinį verslą ir bendravimą.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Kalbų mokymasis</a:t>
            </a:r>
            <a:r>
              <a:rPr lang="lt-LT" b="0" i="0" u="none" strike="noStrike" dirty="0">
                <a:solidFill>
                  <a:srgbClr val="374151"/>
                </a:solidFill>
                <a:effectLst/>
                <a:latin typeface="Söhne"/>
              </a:rPr>
              <a:t>: NLP taip pat gali būti naudojamas kalbų mokymosi platformose, kad padėtų mokiniams mokytis ir praktikuotis naują kalbą. Sistemos gali automatiškai vertinti ir teikti atsiliepimus apie vartotojo tariamąją ir rašytinę kalbą, leidžiant jiems greitai mokytis ir tobulėti.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Balsų vertimas</a:t>
            </a:r>
            <a:r>
              <a:rPr lang="lt-LT" b="0" i="0" u="none" strike="noStrike" dirty="0">
                <a:solidFill>
                  <a:srgbClr val="374151"/>
                </a:solidFill>
                <a:effectLst/>
                <a:latin typeface="Söhne"/>
              </a:rPr>
              <a:t>: Yra įrankių, kurie gali akimirksniu versti ne tik tekstą, bet ir žmogaus balsą. Tai reiškia, kad galite kalbėti savo gimtąja kalba per telefoną, o gavėjas girdės jūsų žodžius savo gimtąja kalba, ir atvirkščiai. Tai revoliucinė technologija, kuri pašalina kalbos barjerą tarp žmonių.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Konferencijų vertimas</a:t>
            </a:r>
            <a:r>
              <a:rPr lang="lt-LT" b="0" i="0" u="none" strike="noStrike" dirty="0">
                <a:solidFill>
                  <a:srgbClr val="374151"/>
                </a:solidFill>
                <a:effectLst/>
                <a:latin typeface="Söhne"/>
              </a:rPr>
              <a:t>: Dėl NLP galimybių konferencijose ar seminaruose galima suteikti dalyviams ausines, kuriose jie girdės pranešimus savo pageidaujama kalba realiu laiku. Tai leidžia renginių organizatoriams pasiekti daug platesnį auditorijos sluoksnį.</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dar keli pavyzdžiai, kaip NLP gali būti naudojamas realaus laiko vertimo kontekste. Ši technologija turi milžinišką potencialą, kuris gali smarkiai pakeisti mūsų bendravimą ir kaip mes suvokiame kalbų mokymąsi.</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51</a:t>
            </a:fld>
            <a:endParaRPr lang="en-LV"/>
          </a:p>
        </p:txBody>
      </p:sp>
    </p:spTree>
    <p:extLst>
      <p:ext uri="{BB962C8B-B14F-4D97-AF65-F5344CB8AC3E}">
        <p14:creationId xmlns:p14="http://schemas.microsoft.com/office/powerpoint/2010/main" val="3675091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(DI)</a:t>
            </a:r>
            <a:r>
              <a:rPr lang="lt-LT" b="0" i="0" u="none" strike="noStrike" dirty="0">
                <a:solidFill>
                  <a:srgbClr val="374151"/>
                </a:solidFill>
                <a:effectLst/>
                <a:latin typeface="Söhne"/>
              </a:rPr>
              <a:t> taikymas sveikatos priežiūroje atveria naujas galimybes ir žada revoliucinius pokyčius šiame sektoriuje.</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Diagnostika</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gydytojams diagnozuoti ligas greičiau ir tiksliau. Pavyzdžiui, dirbtinio intelekto algoritmai gali analizuoti medicininius vaizdus, tokius kaip rentgeno nuotraukas ar MRI nuotraukas, ir atpažinti auglius, patologijas ar kitas ligas, kurios gali būti praleidžiamos žmogaus akimi.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Asmeniniai gydymo planai</a:t>
            </a:r>
            <a:r>
              <a:rPr lang="lt-LT" b="0" i="0" u="none" strike="noStrike" dirty="0">
                <a:solidFill>
                  <a:srgbClr val="374151"/>
                </a:solidFill>
                <a:effectLst/>
                <a:latin typeface="Söhne"/>
              </a:rPr>
              <a:t>: Dėka mašininio mokymosi, gydytojai gali sukurti individualizuotus gydymo planus, kurie atitinka paciento poreikius ir genetinį kontekstą. Tai reiškia, kad gydymas gali būti pritaikytas konkrečiam pacientui, padidinant gydymo efektyvumą ir sumažinant šalutinius poveikius.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Vaistų kūrimas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greitinti vaistų kūrimo procesą, analizuojant biochemines reakcijas ir prognozuojant, kurie junginiai gali būti efektyvūs kovoje su tam tikromis ligomis.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priežiūra</a:t>
            </a:r>
            <a:r>
              <a:rPr lang="lt-LT" b="0" i="0" u="none" strike="noStrike" dirty="0">
                <a:solidFill>
                  <a:srgbClr val="374151"/>
                </a:solidFill>
                <a:effectLst/>
                <a:latin typeface="Söhne"/>
              </a:rPr>
              <a:t>: NLP technologijos gali būti naudojamos analizuoti pacientų medicininius įrašus, identifikuoti rizikos veiksnius ar pateikti gydytojui svarbią informaciją apie paciento būklę realiu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Virtualūs asistentai</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varomos programos gali veikti kaip virtualūs asistentai, padedantys pacientams suprasti jų diagnozes, gydymo planus arba atsakyti į klausimus apie jų sveikatą.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Prognozavimas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taip pat gali būti naudojamas epidemijų prognozavimui, analizuojant duomenis apie ligos plitimą ir padedant sveikatos priežiūros organizacijoms reaguoti į grėsmes greičiau.</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Tai tik keli būdai, kaip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pagerinti sveikatos priežiūros sektorių. Dirbtinis intelektas gali padėti mums gyventi ilgiau, sveikiau ir efektyviau spręsti medicininius iššūkius.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52</a:t>
            </a:fld>
            <a:endParaRPr lang="en-LV"/>
          </a:p>
        </p:txBody>
      </p:sp>
    </p:spTree>
    <p:extLst>
      <p:ext uri="{BB962C8B-B14F-4D97-AF65-F5344CB8AC3E}">
        <p14:creationId xmlns:p14="http://schemas.microsoft.com/office/powerpoint/2010/main" val="3499477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(AI)</a:t>
            </a:r>
            <a:r>
              <a:rPr lang="lt-LT" b="0" i="0" u="none" strike="noStrike" dirty="0">
                <a:solidFill>
                  <a:srgbClr val="374151"/>
                </a:solidFill>
                <a:effectLst/>
                <a:latin typeface="Söhne"/>
              </a:rPr>
              <a:t> vaidmuo medicinos diagnostikoje tampa vis svarbesnis ir keičia mūsų požiūrį į medicinos tyrimus.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Ankstyvas ligų aptikimas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atpažinti pokyčius, kurie gali būti neįmanomi žmogaus akiai pamatyti. Pavyzdžiui, kai kurie algoritmai gali aptikti pradines vėžio stadijas gerokai anksčiau nei tradiciniai metodai, leisdami gydyti ligą ankstyvame etape, kai gydymo sėkmė yra didesnė.</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Automatinė interpretacija</a:t>
            </a:r>
            <a:r>
              <a:rPr lang="lt-LT" b="0" i="0" u="none" strike="noStrike" dirty="0">
                <a:solidFill>
                  <a:srgbClr val="374151"/>
                </a:solidFill>
                <a:effectLst/>
                <a:latin typeface="Söhne"/>
              </a:rPr>
              <a:t>: Be tiesioginio ligų aptikimo,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interpretuoti ir klasifikuoti medicininius vaizdus, pažymėdami potencialias problemų vietas, kurias gydytojui reikėtų peržiūrėti.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Integracija su kitais duomenimis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integruoti informaciją iš medicininių vaizdų su kitais paciento duomenimis, tokiais kaip laboratorijos tyrimų rezultatai, genetinė informacija ar paciento anamnezė, siekiant suteikti gydytojui išsamų paciento sveikatos vaizdą.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Nuolatinis mokymasis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naudojami medicinos diagnostikoje, gali nuolat mokytis iš naujų duomenų. Tai reiškia, kad kuo daugiau atvejų jie analizuoja, tuo tikslesni jie tampa, padidindami jų patikimumą ir efektyvumą.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Specializuotų ligų aptikimas</a:t>
            </a:r>
            <a:r>
              <a:rPr lang="lt-LT" b="0" i="0" u="none" strike="noStrike" dirty="0">
                <a:solidFill>
                  <a:srgbClr val="374151"/>
                </a:solidFill>
                <a:effectLst/>
                <a:latin typeface="Söhne"/>
              </a:rPr>
              <a:t>: Kai kurie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būti mokomi atpažinti retas ar unikalias ligas, kurios paprastai būtų sunkiai diagnozuojamos.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patirties gerinimas</a:t>
            </a:r>
            <a:r>
              <a:rPr lang="lt-LT" b="0" i="0" u="none" strike="noStrike" dirty="0">
                <a:solidFill>
                  <a:srgbClr val="374151"/>
                </a:solidFill>
                <a:effectLst/>
                <a:latin typeface="Söhne"/>
              </a:rPr>
              <a:t>: Greitesnė ir tikslesnė diagnostika gali sumažinti pacientų nerimą ir neapibrėžtumą, taip pat sutaupyti laiko ir išlaidų.</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Daugybė tyrimų ir atvejų studijų rodo, kad dirbtinio intelekto taikymas sveikatos priežiūroje gali turėti revoliucinį poveikį, pagerindamas gydymo kokybę, efektyvumą ir prieinamumą pacientams visame pasaulyje. Šis progresas leidžia mums žvelgti į ateitį su optimizmu dėl sveikatos priežiūros pokyčių.</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53</a:t>
            </a:fld>
            <a:endParaRPr lang="en-LV"/>
          </a:p>
        </p:txBody>
      </p:sp>
    </p:spTree>
    <p:extLst>
      <p:ext uri="{BB962C8B-B14F-4D97-AF65-F5344CB8AC3E}">
        <p14:creationId xmlns:p14="http://schemas.microsoft.com/office/powerpoint/2010/main" val="3977257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Vaistų atradimas</a:t>
            </a:r>
            <a:r>
              <a:rPr lang="lt-LT" b="0" i="0" u="none" strike="noStrike" dirty="0">
                <a:solidFill>
                  <a:srgbClr val="374151"/>
                </a:solidFill>
                <a:effectLst/>
                <a:latin typeface="Söhne"/>
              </a:rPr>
              <a:t> yra sudėtingas, laiko ir išteklių sąnašas reikalaujantis procesas. Čia </a:t>
            </a:r>
            <a:r>
              <a:rPr lang="lt-LT" b="1" i="0" u="none" strike="noStrike" dirty="0">
                <a:solidFill>
                  <a:srgbClr val="374151"/>
                </a:solidFill>
                <a:effectLst/>
                <a:latin typeface="Söhne"/>
              </a:rPr>
              <a:t>dirbtinio intelekto (DI)</a:t>
            </a:r>
            <a:r>
              <a:rPr lang="lt-LT" b="0" i="0" u="none" strike="noStrike" dirty="0">
                <a:solidFill>
                  <a:srgbClr val="374151"/>
                </a:solidFill>
                <a:effectLst/>
                <a:latin typeface="Söhne"/>
              </a:rPr>
              <a:t> taikymas atveria naujas galimybes.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Molekulinių junginių analizė</a:t>
            </a:r>
            <a:r>
              <a:rPr lang="lt-LT" b="0" i="0" u="none" strike="noStrike" dirty="0">
                <a:solidFill>
                  <a:srgbClr val="374151"/>
                </a:solidFill>
                <a:effectLst/>
                <a:latin typeface="Söhne"/>
              </a:rPr>
              <a:t>: Dėl savo gebėjimo analizuoti didžiulius duomenų kiekius,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atrasti ir klasifikuoti molekulinius junginius, kurie gali tapti potencialiais vaistais. Dirbtinio intelekto modeliai gali greitai peržiūrėti milijonus molekulinių struktūrų ir nustatyti, kurios iš jų gali būti veiksmingiausios kovoje su tam tikromis ligomis.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Biomarkerių</a:t>
            </a:r>
            <a:r>
              <a:rPr lang="lt-LT" b="1" i="0" u="none" strike="noStrike" dirty="0">
                <a:solidFill>
                  <a:srgbClr val="374151"/>
                </a:solidFill>
                <a:effectLst/>
                <a:latin typeface="Söhne"/>
              </a:rPr>
              <a:t> paieška</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taip pat gali padėti mokslininkams atrasti </a:t>
            </a:r>
            <a:r>
              <a:rPr lang="lt-LT" b="0" i="0" u="none" strike="noStrike" dirty="0" err="1">
                <a:solidFill>
                  <a:srgbClr val="374151"/>
                </a:solidFill>
                <a:effectLst/>
                <a:latin typeface="Söhne"/>
              </a:rPr>
              <a:t>biomarkerius</a:t>
            </a:r>
            <a:r>
              <a:rPr lang="lt-LT" b="0" i="0" u="none" strike="noStrike" dirty="0">
                <a:solidFill>
                  <a:srgbClr val="374151"/>
                </a:solidFill>
                <a:effectLst/>
                <a:latin typeface="Söhne"/>
              </a:rPr>
              <a:t>, kurie gali rodyti ligos buvimą ar jos progresą. Tai ypač svarbu ankstyvam ligos aptikimui ir individualizuotam gydymui.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Farmakologinės prognozės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prognozuoti, kaip tam tikras vaistas veiks organizme, taip pat jo galimus šalutinius poveikius. Tai sumažina klaidingų kandidatų skaičių ankstyvoje vaistų atradimo stadijoje.</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Optimizuotos cheminės struktūros</a:t>
            </a:r>
            <a:r>
              <a:rPr lang="lt-LT" b="0" i="0" u="none" strike="noStrike" dirty="0">
                <a:solidFill>
                  <a:srgbClr val="374151"/>
                </a:solidFill>
                <a:effectLst/>
                <a:latin typeface="Söhne"/>
              </a:rPr>
              <a:t>: Kai kurie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siūlyti optimizacijas molekulinių junginių struktūroje, kad padidintų jų efektyvumą ir sumažintų galimus šalutinius poveikius.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Klinikinių bandymų planavimas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padėti optimizuoti klinikinių bandymų procesą, analizuodamas ankstesnių bandymų duomenis ir prognozuodamas, kurie pacientų tipai labiausiai tiks konkrečiam bandymui.</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Kaina ir laikas</a:t>
            </a:r>
            <a:r>
              <a:rPr lang="lt-LT" b="0" i="0" u="none" strike="noStrike" dirty="0">
                <a:solidFill>
                  <a:srgbClr val="374151"/>
                </a:solidFill>
                <a:effectLst/>
                <a:latin typeface="Söhne"/>
              </a:rPr>
              <a:t>: Galbūt svarbiausias dalykas yra tai, kad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smarkiai sumažinti laiką ir sąnaudas, reikalingas naujų vaistų kūrimui. Tai galiausiai gali turėti teigiamą poveikį vaistų kainoms ir jų prieinamumui pacientams.</a:t>
            </a:r>
          </a:p>
          <a:p>
            <a:pPr algn="l">
              <a:buFont typeface="+mj-lt"/>
              <a:buAutoNum type="arabicPeriod"/>
            </a:pP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 abejo, vaistų atradimas su dirbtinio intelekto pagalba vis dar yra kylančioje stadijoje, tačiau ankstyvieji rezultatai rodo didžiulį potencialą. Tikimės, kad ateityje šis metodas taps neatsiejama mūsų pastangų dalimi kovoje su ligomis visame pasaulyje.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54</a:t>
            </a:fld>
            <a:endParaRPr lang="en-LV"/>
          </a:p>
        </p:txBody>
      </p:sp>
    </p:spTree>
    <p:extLst>
      <p:ext uri="{BB962C8B-B14F-4D97-AF65-F5344CB8AC3E}">
        <p14:creationId xmlns:p14="http://schemas.microsoft.com/office/powerpoint/2010/main" val="1742370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Asmeninė medicina</a:t>
            </a:r>
            <a:r>
              <a:rPr lang="lt-LT" b="0" i="0" u="none" strike="noStrike" dirty="0">
                <a:solidFill>
                  <a:srgbClr val="374151"/>
                </a:solidFill>
                <a:effectLst/>
                <a:latin typeface="Söhne"/>
              </a:rPr>
              <a:t> yra viena iš revoliucingiausių sričių sveikatos priežiūroje, kurioje dirbtinio intelekto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indėlis yra nepakartojamas.</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Genetinių duomenų analizė</a:t>
            </a:r>
            <a:r>
              <a:rPr lang="lt-LT" b="0" i="0" u="none" strike="noStrike" dirty="0">
                <a:solidFill>
                  <a:srgbClr val="374151"/>
                </a:solidFill>
                <a:effectLst/>
                <a:latin typeface="Söhne"/>
              </a:rPr>
              <a:t>: Vienas didžiausių asmeninės medicinos žadėjimų yra galimybė dirbti su paciento genetiniais duomenimis.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algoritmai gali peržiūrėti tūkstančius genų ir nustatyti genetines variacijas, kurios gali paveikti ligos riziką arba kaip pacientas reaguos į tam tikrą gydymą.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Prognozavimas ir prevencija</a:t>
            </a:r>
            <a:r>
              <a:rPr lang="lt-LT" b="0" i="0" u="none" strike="noStrike" dirty="0">
                <a:solidFill>
                  <a:srgbClr val="374151"/>
                </a:solidFill>
                <a:effectLst/>
                <a:latin typeface="Söhne"/>
              </a:rPr>
              <a:t>: Analizuodamas genetinius, klinikinius ir gyvenimo būdo duomenis,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numatyti, kokie sveikatos iššūkiai laukia asmenio ateityje. Tai leidžia medikams rekomenduoti prevencines priemones, kurios gali sumažinti ligos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Optimali vaistų dozė</a:t>
            </a:r>
            <a:r>
              <a:rPr lang="lt-LT" b="0" i="0" u="none" strike="noStrike" dirty="0">
                <a:solidFill>
                  <a:srgbClr val="374151"/>
                </a:solidFill>
                <a:effectLst/>
                <a:latin typeface="Söhne"/>
              </a:rPr>
              <a:t>: Remdamiesi paciento genetika,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rekomenduoti optimalias vaistų dozes, sumažindami šalutinių poveikių riziką ir didindami gydymo efektyvumą.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Tiksliniai gydymo būdai</a:t>
            </a:r>
            <a:r>
              <a:rPr lang="lt-LT" b="0" i="0" u="none" strike="noStrike" dirty="0">
                <a:solidFill>
                  <a:srgbClr val="374151"/>
                </a:solidFill>
                <a:effectLst/>
                <a:latin typeface="Söhne"/>
              </a:rPr>
              <a:t>: Daugelis ligų, ypač vėžio, yra labai individualios.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audinių mėginius ir nustatyti specifines molekulines ypatybes, leidžiančias medikams pasirinkti labiausiai tinkamą ir efektyvų gydymo būdą.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Paciento įtraukimas</a:t>
            </a:r>
            <a:r>
              <a:rPr lang="lt-LT" b="0" i="0" u="none" strike="noStrike" dirty="0">
                <a:solidFill>
                  <a:srgbClr val="374151"/>
                </a:solidFill>
                <a:effectLst/>
                <a:latin typeface="Söhne"/>
              </a:rPr>
              <a:t>: Asmeninė medicina taip pat reiškia didesnį paciento dalyvavimą jo sveikatos priežiūroje.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paciento įvesties duomenis, tokius kaip simptomai, gyvenimo būdas ar mityba, ir teikti individualizuotas rekomendacijas.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Sveikatos stebėjimas realiuoju laiku</a:t>
            </a:r>
            <a:r>
              <a:rPr lang="lt-LT" b="0" i="0" u="none" strike="noStrike" dirty="0">
                <a:solidFill>
                  <a:srgbClr val="374151"/>
                </a:solidFill>
                <a:effectLst/>
                <a:latin typeface="Söhne"/>
              </a:rPr>
              <a:t>: Dėl modernių technologijų, tokių kaip įkraunami sveikatos monitoriai,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stebėti paciento būklę realiuoju laiku, suteikiant gydytojams vertingos informacijos ir leidžiant jiems greitai reaguoti į bet kokius pokyčius.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Asmeninė medicina</a:t>
            </a:r>
            <a:r>
              <a:rPr lang="lt-LT" b="0" i="0" u="none" strike="noStrike" dirty="0">
                <a:solidFill>
                  <a:srgbClr val="374151"/>
                </a:solidFill>
                <a:effectLst/>
                <a:latin typeface="Söhne"/>
              </a:rPr>
              <a:t> su dirbtinio intelekto pagalba daro didelius žingsnius link individualizuotos ir efektyvios priežiūros. Tuo pačiu metu tai atveria galimybes medikams geriau suprasti kiekvieno paciento unikalius poreikius ir užtikrinti geriausią gydymą.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55</a:t>
            </a:fld>
            <a:endParaRPr lang="en-LV"/>
          </a:p>
        </p:txBody>
      </p:sp>
    </p:spTree>
    <p:extLst>
      <p:ext uri="{BB962C8B-B14F-4D97-AF65-F5344CB8AC3E}">
        <p14:creationId xmlns:p14="http://schemas.microsoft.com/office/powerpoint/2010/main" val="1282528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Finansų sektoriuje</a:t>
            </a:r>
            <a:r>
              <a:rPr lang="lt-LT" b="0" i="0" u="none" strike="noStrike" dirty="0">
                <a:solidFill>
                  <a:srgbClr val="374151"/>
                </a:solidFill>
                <a:effectLst/>
                <a:latin typeface="Söhne"/>
              </a:rPr>
              <a:t> dirbtinis intelektas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įgauna vis didesnę reikšmę, keičiantis kaip organizacijos priima sprendimus, valdo riziką ir užtikrina klientų patirties tobulėjimą.</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Apgavystės atpažinimas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mokytis iš milijonų finansinių operacijų, kad nustatytų įtartinus modelius, kurie gali rodyti apgavystę. Tai leidžia bankams ir kitiems finansų sektoriaus dalyviams greitai reaguoti ir apsaugoti klientų lėšas.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Algoritminė</a:t>
            </a:r>
            <a:r>
              <a:rPr lang="lt-LT" b="1" i="0" u="none" strike="noStrike" dirty="0">
                <a:solidFill>
                  <a:srgbClr val="374151"/>
                </a:solidFill>
                <a:effectLst/>
                <a:latin typeface="Söhne"/>
              </a:rPr>
              <a:t> prekyba</a:t>
            </a:r>
            <a:r>
              <a:rPr lang="lt-LT" b="0" i="0" u="none" strike="noStrike" dirty="0">
                <a:solidFill>
                  <a:srgbClr val="374151"/>
                </a:solidFill>
                <a:effectLst/>
                <a:latin typeface="Söhne"/>
              </a:rPr>
              <a:t>: Remiantis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prekybos platformos gali per kelias sekundes analizuoti didelius duomenų kiekius ir atlikti sandorius, siekdamos optimizuoti pelną. Šie algoritmai gali taip pat prisitaikyti prie kintančių rinkos sąlygų realiuoju laiku.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err="1">
                <a:solidFill>
                  <a:srgbClr val="374151"/>
                </a:solidFill>
                <a:effectLst/>
                <a:latin typeface="Söhne"/>
              </a:rPr>
              <a:t>Robo</a:t>
            </a:r>
            <a:r>
              <a:rPr lang="lt-LT" b="1" i="0" u="none" strike="noStrike" dirty="0">
                <a:solidFill>
                  <a:srgbClr val="374151"/>
                </a:solidFill>
                <a:effectLst/>
                <a:latin typeface="Söhne"/>
              </a:rPr>
              <a:t>-konsultantai</a:t>
            </a:r>
            <a:r>
              <a:rPr lang="lt-LT" b="0" i="0" u="none" strike="noStrike" dirty="0">
                <a:solidFill>
                  <a:srgbClr val="374151"/>
                </a:solidFill>
                <a:effectLst/>
                <a:latin typeface="Söhne"/>
              </a:rPr>
              <a:t>: Šios programos padeda klientams sudaryti investicijų portfelius, remiantis jų finansiniais tikslais, rizikos tolerancija ir kitais kriterijais.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analizuoja istorines rinkos tendencijas ir kitus veiksnius, siekdamas teikti klientams geriausias investicijų rekomendacijas.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Kredito vertinimas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modeliai gali greitai analizuoti klientų finansinius duomenis ir socialinę informaciją, kad nustatytų jų kredito vertinimą. Tai leidžia finansinėms institucijoms greičiau ir tiksliau priimti paskolų suteikimo sprendimus.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finansų konsultavimas</a:t>
            </a:r>
            <a:r>
              <a:rPr lang="lt-LT" b="0" i="0" u="none" strike="noStrike" dirty="0">
                <a:solidFill>
                  <a:srgbClr val="374151"/>
                </a:solidFill>
                <a:effectLst/>
                <a:latin typeface="Söhne"/>
              </a:rPr>
              <a:t>: Dirbtinis intelektas gali analizuoti klientų finansinius įpročius ir pateikti individualias rekomendacijas, kaip optimizuoti išlaidas, taupyti pinigus ar pasiekti finansinius tikslus.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Rinkos nuotaikos analizė</a:t>
            </a:r>
            <a:r>
              <a:rPr lang="lt-LT" b="0" i="0" u="none" strike="noStrike" dirty="0">
                <a:solidFill>
                  <a:srgbClr val="374151"/>
                </a:solidFill>
                <a:effectLst/>
                <a:latin typeface="Söhne"/>
              </a:rPr>
              <a:t>: Remdamasis NLP, DI gali analizuoti žinių straipsnius, socialinės medijos įrašus ir kitus duomenis, siekdamas nustatyti bendrą nuotaiką rinkoje ir prognozuoti būsimas tendencijas.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Finansų paslaugų sektoriuje</a:t>
            </a:r>
            <a:r>
              <a:rPr lang="lt-LT" b="0" i="0" u="none" strike="noStrike" dirty="0">
                <a:solidFill>
                  <a:srgbClr val="374151"/>
                </a:solidFill>
                <a:effectLst/>
                <a:latin typeface="Söhne"/>
              </a:rPr>
              <a:t> dirbtinio intelekto technologijos atveria naujas galimybes, leidžiančias organizacijoms teikti aukštesnės kokybės paslaugas, mažinant riziką ir didinant veiksmingumą. Tuo pačiu metu klientai gali mėgautis greitesniais, saugesniais ir labiau pritaikytais finansiniais sprendimais.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56</a:t>
            </a:fld>
            <a:endParaRPr lang="en-LV"/>
          </a:p>
        </p:txBody>
      </p:sp>
    </p:spTree>
    <p:extLst>
      <p:ext uri="{BB962C8B-B14F-4D97-AF65-F5344CB8AC3E}">
        <p14:creationId xmlns:p14="http://schemas.microsoft.com/office/powerpoint/2010/main" val="394434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Rizikos vertinimas finansų sektoriuje</a:t>
            </a:r>
            <a:r>
              <a:rPr lang="lt-LT" b="0" i="0" u="none" strike="noStrike" dirty="0">
                <a:solidFill>
                  <a:srgbClr val="374151"/>
                </a:solidFill>
                <a:effectLst/>
                <a:latin typeface="Söhne"/>
              </a:rPr>
              <a:t>: Daugelyje finansinių operacijų svarbu atidžiai vertinti ir valdyti riziką. Štai kaip dirbtinis intelektas gali pagerinti šį procesą:</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Paskolų suteikimas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analizuoja kliento kredito istoriją, pajamas, išlaidas ir kitus duomenis, siekdamas nustatyti, ar klientas bus pajėgus grąžinti paskolą. Tai leidžia bankams priimti </a:t>
            </a:r>
            <a:r>
              <a:rPr lang="lt-LT" b="0" i="0" u="none" strike="noStrike" dirty="0" err="1">
                <a:solidFill>
                  <a:srgbClr val="374151"/>
                </a:solidFill>
                <a:effectLst/>
                <a:latin typeface="Söhne"/>
              </a:rPr>
              <a:t>pagrįstesnius</a:t>
            </a:r>
            <a:r>
              <a:rPr lang="lt-LT" b="0" i="0" u="none" strike="noStrike" dirty="0">
                <a:solidFill>
                  <a:srgbClr val="374151"/>
                </a:solidFill>
                <a:effectLst/>
                <a:latin typeface="Söhne"/>
              </a:rPr>
              <a:t> sprendimus dėl paskolų suteikimo, sumažinant neatsiskaitymo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Investavimo strategijos</a:t>
            </a:r>
            <a:r>
              <a:rPr lang="lt-LT" b="0" i="0" u="none" strike="noStrike" dirty="0">
                <a:solidFill>
                  <a:srgbClr val="374151"/>
                </a:solidFill>
                <a:effectLst/>
                <a:latin typeface="Söhne"/>
              </a:rPr>
              <a:t>: Investavimo platformos, </a:t>
            </a:r>
            <a:r>
              <a:rPr lang="lt-LT" b="0" i="0" u="none" strike="noStrike" dirty="0" err="1">
                <a:solidFill>
                  <a:srgbClr val="374151"/>
                </a:solidFill>
                <a:effectLst/>
                <a:latin typeface="Söhne"/>
              </a:rPr>
              <a:t>remdamosis</a:t>
            </a:r>
            <a:r>
              <a:rPr lang="lt-LT" b="0" i="0" u="none" strike="noStrike" dirty="0">
                <a:solidFill>
                  <a:srgbClr val="374151"/>
                </a:solidFill>
                <a:effectLst/>
                <a:latin typeface="Söhne"/>
              </a:rPr>
              <a:t>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gali analizuoti rinkos tendencijas, ekonominį kontekstą ir klientų portfelius, siekdamos optimizuoti grąžos ir rizikos santykį.</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Draudimas</a:t>
            </a:r>
            <a:r>
              <a:rPr lang="lt-LT" b="0" i="0" u="none" strike="noStrike" dirty="0">
                <a:solidFill>
                  <a:srgbClr val="374151"/>
                </a:solidFill>
                <a:effectLst/>
                <a:latin typeface="Söhne"/>
              </a:rPr>
              <a:t>: Draudimo bendrovės gali naudoti </a:t>
            </a:r>
            <a:r>
              <a:rPr lang="lt-LT" b="1" i="0" u="none" strike="noStrike" dirty="0">
                <a:solidFill>
                  <a:srgbClr val="374151"/>
                </a:solidFill>
                <a:effectLst/>
                <a:latin typeface="Söhne"/>
              </a:rPr>
              <a:t>DI</a:t>
            </a:r>
            <a:r>
              <a:rPr lang="lt-LT" b="0" i="0" u="none" strike="noStrike" dirty="0">
                <a:solidFill>
                  <a:srgbClr val="374151"/>
                </a:solidFill>
                <a:effectLst/>
                <a:latin typeface="Söhne"/>
              </a:rPr>
              <a:t>, siekdamos nustatyti potencialią riziką, susijusią su draudimo polisu. Tai leidžia jiems teikti pritaikytas draudimo premijas pagal individualią kliento riziką.</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Indėlio valdymas</a:t>
            </a:r>
            <a:r>
              <a:rPr lang="lt-LT" b="0" i="0" u="none" strike="noStrike" dirty="0">
                <a:solidFill>
                  <a:srgbClr val="374151"/>
                </a:solidFill>
                <a:effectLst/>
                <a:latin typeface="Söhne"/>
              </a:rPr>
              <a:t>: DI gali analizuoti duomenis apie pirkimų istoriją, rinkos tendencijas ir kitus veiksnius, siekdamas prognozuoti būsimą paklausą ir potencialią riziką, susijusią su indėlio pertekliumi arba trūkumu.</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Makroekonominė rizika</a:t>
            </a:r>
            <a:r>
              <a:rPr lang="lt-LT" b="0" i="0" u="none" strike="noStrike" dirty="0">
                <a:solidFill>
                  <a:srgbClr val="374151"/>
                </a:solidFill>
                <a:effectLst/>
                <a:latin typeface="Söhne"/>
              </a:rPr>
              <a:t>: Finansinės institucijos gali naudoti DI, siekdamos nustatyti, kaip įvairūs makroekonominiai veiksniai, pvz., infliacija, valiutų kursų svyravimai ar politiniai įvykiai, gali paveikti jų operacijas.</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Dirbtinis intelektas siūlo išsamius ir sudėtingus duomenų analizės būdus, kurie gali padėti finansų sektoriaus įmonėms geriau suprasti ir valdyti su jų veikla susijusią riziką. Taikant šias technologijas, įmonės gali priimti subalansuotus sprendimus, kurie padeda apsaugoti jų turtą, užtikrinti klientų lojalumą ir užtikrinti </a:t>
            </a:r>
            <a:r>
              <a:rPr lang="lt-LT" b="0" i="0" u="none" strike="noStrike" dirty="0" err="1">
                <a:solidFill>
                  <a:srgbClr val="374151"/>
                </a:solidFill>
                <a:effectLst/>
                <a:latin typeface="Söhne"/>
              </a:rPr>
              <a:t>ilgalaikia</a:t>
            </a:r>
            <a:r>
              <a:rPr lang="lt-LT" b="0" i="0" u="none" strike="noStrike" dirty="0">
                <a:solidFill>
                  <a:srgbClr val="374151"/>
                </a:solidFill>
                <a:effectLst/>
                <a:latin typeface="Söhne"/>
              </a:rPr>
              <a:t> sėkmę rinkoje.</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57</a:t>
            </a:fld>
            <a:endParaRPr lang="en-LV"/>
          </a:p>
        </p:txBody>
      </p:sp>
    </p:spTree>
    <p:extLst>
      <p:ext uri="{BB962C8B-B14F-4D97-AF65-F5344CB8AC3E}">
        <p14:creationId xmlns:p14="http://schemas.microsoft.com/office/powerpoint/2010/main" val="11697241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Apgavystės aptikimas finansų sektoriuje</a:t>
            </a:r>
            <a:r>
              <a:rPr lang="lt-LT" b="0" i="0" u="none" strike="noStrike" dirty="0">
                <a:solidFill>
                  <a:srgbClr val="374151"/>
                </a:solidFill>
                <a:effectLst/>
                <a:latin typeface="Söhne"/>
              </a:rPr>
              <a:t>: Ne tik technologijų pažanga, bet ir finansinės transakcijos keičiasi. Kuo daugiau operacijų atliekama elektroniniu būdu, tuo labiau reikia saugumo priemonių. Štai kaip dirbtinis intelektas gali padėti šioje srityje:</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Realus laikas</a:t>
            </a:r>
            <a:r>
              <a:rPr lang="lt-LT" b="0" i="0" u="none" strike="noStrike" dirty="0">
                <a:solidFill>
                  <a:srgbClr val="374151"/>
                </a:solidFill>
                <a:effectLst/>
                <a:latin typeface="Söhne"/>
              </a:rPr>
              <a:t>: Viena didžiausių DI privalumų yra galimybė dirbti realiu laiku. Kiekviena elektroninė transakcija, kuri yra atliekama, gali būti analizuojama akimirksniu, siekiant aptikti nukrypimus nuo įprastų modelių.</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Mokymasis iš duomenų</a:t>
            </a:r>
            <a:r>
              <a:rPr lang="lt-LT" b="0" i="0" u="none" strike="noStrike" dirty="0">
                <a:solidFill>
                  <a:srgbClr val="374151"/>
                </a:solidFill>
                <a:effectLst/>
                <a:latin typeface="Söhne"/>
              </a:rPr>
              <a:t>: Kuo daugiau transakcijų DI analizuoja, tuo tikslesnis tampa jo gebėjimas atpažinti apgavystę. DI sistemoms mokytis reiškia gebėjimą nuolat tobulinti savo modelius ir tapti vis veiksmingesnėms.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Nepriklausomumas nuo žmogaus veiksnio</a:t>
            </a:r>
            <a:r>
              <a:rPr lang="lt-LT" b="0" i="0" u="none" strike="noStrike" dirty="0">
                <a:solidFill>
                  <a:srgbClr val="374151"/>
                </a:solidFill>
                <a:effectLst/>
                <a:latin typeface="Söhne"/>
              </a:rPr>
              <a:t>: Nors specialistai vis dar yra svarbūs sprendžiant sudėtingus atvejus, DI gali automatiškai ir greitai aptikti daugybę potencialių apgavystės atvejų be žmogaus dalyvavimo.</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Prevencija</a:t>
            </a:r>
            <a:r>
              <a:rPr lang="lt-LT" b="0" i="0" u="none" strike="noStrike" dirty="0">
                <a:solidFill>
                  <a:srgbClr val="374151"/>
                </a:solidFill>
                <a:effectLst/>
                <a:latin typeface="Söhne"/>
              </a:rPr>
              <a:t>: Užuot tiesiog reagavus į įvykusią apgavystę, DI gali prognozuoti ir užkirsti kelią būsimoms apgavystėms. Tai reiškia, kad klientams gali būti suteikta papildoma apsauga dar prieš tai, kai apgavystė įvyksta.</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Asmeniniai saugumo profiliai</a:t>
            </a:r>
            <a:r>
              <a:rPr lang="lt-LT" b="0" i="0" u="none" strike="noStrike" dirty="0">
                <a:solidFill>
                  <a:srgbClr val="374151"/>
                </a:solidFill>
                <a:effectLst/>
                <a:latin typeface="Söhne"/>
              </a:rPr>
              <a:t>: Kiekvienam klientui gali būti sukurtas unikalus saugumo profilis, remiantis jų transakcijų istorija ir įpročiais. Tai padeda užtikrinti, kad saugumo priemonės būtų pritaikytos individualiai.</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Dirbtinis intelektas atveria daugybę galimybių finansų sektoriuje, ypač kai kalbama apie apgavystės aptikimą. Šios technologijos padeda ne tik aptikti nukrypimus, bet ir prognozuoti galimas grėsmes, todėl yra nepakeičiamos siekiant užtikrinti saugų ir patikimą klientų aptarnavimą.</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58</a:t>
            </a:fld>
            <a:endParaRPr lang="en-LV"/>
          </a:p>
        </p:txBody>
      </p:sp>
    </p:spTree>
    <p:extLst>
      <p:ext uri="{BB962C8B-B14F-4D97-AF65-F5344CB8AC3E}">
        <p14:creationId xmlns:p14="http://schemas.microsoft.com/office/powerpoint/2010/main" val="17887157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err="1">
                <a:solidFill>
                  <a:srgbClr val="374151"/>
                </a:solidFill>
                <a:effectLst/>
                <a:latin typeface="Söhne"/>
              </a:rPr>
              <a:t>Robo</a:t>
            </a:r>
            <a:r>
              <a:rPr lang="lt-LT" b="1" i="0" u="none" strike="noStrike" dirty="0">
                <a:solidFill>
                  <a:srgbClr val="374151"/>
                </a:solidFill>
                <a:effectLst/>
                <a:latin typeface="Söhne"/>
              </a:rPr>
              <a:t>-patariamieji finansų sektoriuje</a:t>
            </a:r>
            <a:r>
              <a:rPr lang="lt-LT" b="0" i="0" u="none" strike="noStrike" dirty="0">
                <a:solidFill>
                  <a:srgbClr val="374151"/>
                </a:solidFill>
                <a:effectLst/>
                <a:latin typeface="Söhne"/>
              </a:rPr>
              <a:t>: Su technologijų pažanga ateina ir inovacijos, kurios keičia tai, kaip mes suprantame tradicines finansų paslaugas. Vienas iš šių inovacijų yra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dirbtinio intelekto pagrįsti investicijų patarėjai. Pažvelkime, kaip jie veikia ir kokią vertę jie teikia:</a:t>
            </a:r>
          </a:p>
          <a:p>
            <a:pPr algn="l"/>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Individualus požiūris</a:t>
            </a:r>
            <a:r>
              <a:rPr lang="lt-LT" b="0" i="0" u="none" strike="noStrike" dirty="0">
                <a:solidFill>
                  <a:srgbClr val="374151"/>
                </a:solidFill>
                <a:effectLst/>
                <a:latin typeface="Söhne"/>
              </a:rPr>
              <a:t>: Nors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remiasi technologija, jie vis dar gali teikti individualizuotą patarimą. Sistema analizuoja vartotojo finansinius tikslus, investicijų pageidavimus ir rizikos toleranciją, siekdama sukurti tinkamiausią investicijų portfelį.</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Prieinamumas</a:t>
            </a:r>
            <a:r>
              <a:rPr lang="lt-LT" b="0" i="0" u="none" strike="noStrike" dirty="0">
                <a:solidFill>
                  <a:srgbClr val="374151"/>
                </a:solidFill>
                <a:effectLst/>
                <a:latin typeface="Söhne"/>
              </a:rPr>
              <a:t>: Tradiciniai finansų patarėjai dažnai gali kainuoti daugiau ir būti pasiekiami tik tam tikrose situacijose.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yra prieinami bet kuriuo paros metu ir gali teikti paslaugas mažesnėmis kainomis.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Automatinis portfelio valdymas</a:t>
            </a:r>
            <a:r>
              <a:rPr lang="lt-LT" b="0" i="0" u="none" strike="noStrike" dirty="0">
                <a:solidFill>
                  <a:srgbClr val="374151"/>
                </a:solidFill>
                <a:effectLst/>
                <a:latin typeface="Söhne"/>
              </a:rPr>
              <a:t>: Kai tik investicijų strategija yra nustatyta,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gali automatiškai pritaikyti ir tvarkyti portfelį, atsižvelgdami į rinkos pokyčius ar kliento pageidavimus.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Edukacija ir informacija</a:t>
            </a:r>
            <a:r>
              <a:rPr lang="lt-LT" b="0" i="0" u="none" strike="noStrike" dirty="0">
                <a:solidFill>
                  <a:srgbClr val="374151"/>
                </a:solidFill>
                <a:effectLst/>
                <a:latin typeface="Söhne"/>
              </a:rPr>
              <a:t>: Kai kurie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taip pat teikia edukacinę medžiagą, padedančią klientams geriau suprasti investicijų principus ir rinkos tendencijas.</a:t>
            </a:r>
          </a:p>
          <a:p>
            <a:pPr algn="l">
              <a:buFont typeface="+mj-lt"/>
              <a:buAutoNum type="arabicPeriod"/>
            </a:pPr>
            <a:endParaRPr lang="lt-LT" b="0" i="0" u="none" strike="noStrike" dirty="0">
              <a:solidFill>
                <a:srgbClr val="374151"/>
              </a:solidFill>
              <a:effectLst/>
              <a:latin typeface="Söhne"/>
            </a:endParaRPr>
          </a:p>
          <a:p>
            <a:pPr algn="l">
              <a:buFont typeface="+mj-lt"/>
              <a:buAutoNum type="arabicPeriod"/>
            </a:pPr>
            <a:r>
              <a:rPr lang="lt-LT" b="1" i="0" u="none" strike="noStrike" dirty="0">
                <a:solidFill>
                  <a:srgbClr val="374151"/>
                </a:solidFill>
                <a:effectLst/>
                <a:latin typeface="Söhne"/>
              </a:rPr>
              <a:t>Integracija su kitomis paslaugomis</a:t>
            </a:r>
            <a:r>
              <a:rPr lang="lt-LT" b="0" i="0" u="none" strike="noStrike" dirty="0">
                <a:solidFill>
                  <a:srgbClr val="374151"/>
                </a:solidFill>
                <a:effectLst/>
                <a:latin typeface="Söhne"/>
              </a:rPr>
              <a:t>: Dėl savo skaitmeninės prigimties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gali lengvai integruotis su kitomis paslaugomis, tokiomis kaip bankininkystė ar draudimas, suteikiant suteikti klientui visapusišką finansinį vaizdą.</a:t>
            </a:r>
          </a:p>
          <a:p>
            <a:pPr algn="l">
              <a:buFont typeface="+mj-lt"/>
              <a:buAutoNum type="arabicPeriod"/>
            </a:pPr>
            <a:endParaRPr lang="lt-LT" b="0" i="0" u="none" strike="noStrike" dirty="0">
              <a:solidFill>
                <a:srgbClr val="374151"/>
              </a:solidFill>
              <a:effectLst/>
              <a:latin typeface="Söhne"/>
            </a:endParaRPr>
          </a:p>
          <a:p>
            <a:pPr algn="l"/>
            <a:r>
              <a:rPr lang="lt-LT" b="1" i="0" u="none" strike="noStrike" dirty="0">
                <a:solidFill>
                  <a:srgbClr val="374151"/>
                </a:solidFill>
                <a:effectLst/>
                <a:latin typeface="Söhne"/>
              </a:rPr>
              <a:t>Santrauka</a:t>
            </a:r>
            <a:r>
              <a:rPr lang="lt-LT" b="0" i="0" u="none" strike="noStrike" dirty="0">
                <a:solidFill>
                  <a:srgbClr val="374151"/>
                </a:solidFill>
                <a:effectLst/>
                <a:latin typeface="Söhne"/>
              </a:rPr>
              <a:t>: </a:t>
            </a:r>
            <a:r>
              <a:rPr lang="lt-LT" b="0" i="0" u="none" strike="noStrike" dirty="0" err="1">
                <a:solidFill>
                  <a:srgbClr val="374151"/>
                </a:solidFill>
                <a:effectLst/>
                <a:latin typeface="Söhne"/>
              </a:rPr>
              <a:t>Robo</a:t>
            </a:r>
            <a:r>
              <a:rPr lang="lt-LT" b="0" i="0" u="none" strike="noStrike" dirty="0">
                <a:solidFill>
                  <a:srgbClr val="374151"/>
                </a:solidFill>
                <a:effectLst/>
                <a:latin typeface="Söhne"/>
              </a:rPr>
              <a:t>-patariamieji DI asistentai atveria naujas galimybes tiek patyrusiems investuotojams, tiek tiems, kurie tik pradeda investuoti. Ši technologija padeda padaryti investavimą prieinamą, efektyvų ir pritaikytą individualiam vartotojui, o tai gali būti lemiamas žingsnis finansinės gerovės link.</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59</a:t>
            </a:fld>
            <a:endParaRPr lang="en-LV"/>
          </a:p>
        </p:txBody>
      </p:sp>
    </p:spTree>
    <p:extLst>
      <p:ext uri="{BB962C8B-B14F-4D97-AF65-F5344CB8AC3E}">
        <p14:creationId xmlns:p14="http://schemas.microsoft.com/office/powerpoint/2010/main" val="4022214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Dabar pakalbėkime apie galutinį mūsų kurso testą. Baigę visus internetinius seminarus turėsite galimybę įvertinti savo medžiagos supratimą atlikdami išsamų testą.</a:t>
            </a:r>
          </a:p>
        </p:txBody>
      </p:sp>
      <p:sp>
        <p:nvSpPr>
          <p:cNvPr id="4" name="Slide Number Placeholder 3"/>
          <p:cNvSpPr>
            <a:spLocks noGrp="1"/>
          </p:cNvSpPr>
          <p:nvPr>
            <p:ph type="sldNum" sz="quarter" idx="5"/>
          </p:nvPr>
        </p:nvSpPr>
        <p:spPr/>
        <p:txBody>
          <a:bodyPr/>
          <a:lstStyle/>
          <a:p>
            <a:fld id="{58B5B331-3B16-3140-A26E-1882A4D37138}" type="slidenum">
              <a:rPr lang="en-LV" smtClean="0"/>
              <a:t>6</a:t>
            </a:fld>
            <a:endParaRPr lang="en-LV"/>
          </a:p>
        </p:txBody>
      </p:sp>
    </p:spTree>
    <p:extLst>
      <p:ext uri="{BB962C8B-B14F-4D97-AF65-F5344CB8AC3E}">
        <p14:creationId xmlns:p14="http://schemas.microsoft.com/office/powerpoint/2010/main" val="746971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dirty="0"/>
              <a:t>[LT] </a:t>
            </a:r>
            <a:r>
              <a:rPr lang="lt-LT" b="1" i="0" u="none" strike="noStrike" dirty="0">
                <a:solidFill>
                  <a:srgbClr val="374151"/>
                </a:solidFill>
                <a:effectLst/>
                <a:latin typeface="Söhne"/>
              </a:rPr>
              <a:t>Dirbtinio intelekto įvadas: Ką mes išmokome</a:t>
            </a:r>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Jau beveik 70 metų dirbtinis intelektas (DI) yra mūsų kasdienybės dalis, nors daugelis iki šiol neįvertina jo svarbos. Per šį laikotarpį DI technologijos nuolat evoliucionavo, o šiandienos pažanga leidžia mums matyti technologijas, kurios prieš kelis dešimtmečius būtų atrodžiusios kaip mokslo fantastika.</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 tikslas yra sukurti mašinas, kurios galėtų simuliuoti žmogaus intelektą. Tai reiškia, kad DI siekia ne tik mechaninių, bet ir mąstymo procesų automatizavimo. Šioje srityje ypač išsiskiria dvi pagrindinės sritys - mašininis mokymasis (MM) ir gilusis mokymasis. Nors abi yra DI dalis, jie turi savo specifiką.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MM esmė yra leisti mašinoms mokytis iš duomenų ir adaptuotis be tiesioginio programavimo. Tai reiškia, kad mašina gali tobulėti, analizuodama duomenis ir mokydama iš jų. Pagal tai, kokį rezultatą norime pasiekti, skiriasi ir MM tipai.</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gilusis mokymasis, tai MM sritis, kurioje dirbtiniai neuroniniai tinklai analizuoja ir apdoroja duomenis itin sudėtinguose modeliuose, imituodami žmogaus smegenų darbą.</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Bet svarbiausias dalykas, kurį turime suprasti - DI jau dabar turi įtakos beveik visoms pramonės šakoms. Nuo sveikatos priežiūros iki finansų, DI technologijos keičia būdą, kaip mes dirbame, mokomės ir gyvename.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Dirbtinio intelekto revoliucija vyksta čia ir dabar. Jo galimybės ir potencialas yra beveik neribotas, o tai, kaip mes juos panaudosime, priklauso nuo mūsų pačių. Mūsų užduotis - išmokti suprasti šias technologijas ir naudoti jas atsakingai ir protingai, siekiant geriau suprasti pasaulį aplink mus ir kurti geresnę ateitį visiems.</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60</a:t>
            </a:fld>
            <a:endParaRPr lang="en-LV"/>
          </a:p>
        </p:txBody>
      </p:sp>
    </p:spTree>
    <p:extLst>
      <p:ext uri="{BB962C8B-B14F-4D97-AF65-F5344CB8AC3E}">
        <p14:creationId xmlns:p14="http://schemas.microsoft.com/office/powerpoint/2010/main" val="3294360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Nuoroda: https://</a:t>
            </a:r>
            <a:r>
              <a:rPr lang="lt-LT" dirty="0" err="1"/>
              <a:t>github.com</a:t>
            </a:r>
            <a:r>
              <a:rPr lang="lt-LT" dirty="0"/>
              <a:t>/aurimas13/</a:t>
            </a:r>
            <a:r>
              <a:rPr lang="lt-LT" dirty="0" err="1"/>
              <a:t>Pazink</a:t>
            </a:r>
            <a:r>
              <a:rPr lang="lt-LT" dirty="0"/>
              <a:t>-Dirbtini-</a:t>
            </a:r>
            <a:r>
              <a:rPr lang="lt-LT" dirty="0" err="1"/>
              <a:t>Intelekta</a:t>
            </a:r>
            <a:r>
              <a:rPr lang="lt-LT" dirty="0"/>
              <a:t>/</a:t>
            </a:r>
            <a:r>
              <a:rPr lang="lt-LT" dirty="0" err="1"/>
              <a:t>tree</a:t>
            </a:r>
            <a:r>
              <a:rPr lang="lt-LT" dirty="0"/>
              <a:t>/</a:t>
            </a:r>
            <a:r>
              <a:rPr lang="lt-LT" dirty="0" err="1"/>
              <a:t>main</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61</a:t>
            </a:fld>
            <a:endParaRPr lang="en-LV"/>
          </a:p>
        </p:txBody>
      </p:sp>
    </p:spTree>
    <p:extLst>
      <p:ext uri="{BB962C8B-B14F-4D97-AF65-F5344CB8AC3E}">
        <p14:creationId xmlns:p14="http://schemas.microsoft.com/office/powerpoint/2010/main" val="719899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LT" dirty="0"/>
              <a:t>Viskas. Susitiksime kitą savaitę, o gal iš šiandien bus kokių klausimų ()</a:t>
            </a:r>
          </a:p>
        </p:txBody>
      </p:sp>
      <p:sp>
        <p:nvSpPr>
          <p:cNvPr id="4" name="Slide Number Placeholder 3"/>
          <p:cNvSpPr>
            <a:spLocks noGrp="1"/>
          </p:cNvSpPr>
          <p:nvPr>
            <p:ph type="sldNum" sz="quarter" idx="5"/>
          </p:nvPr>
        </p:nvSpPr>
        <p:spPr/>
        <p:txBody>
          <a:bodyPr/>
          <a:lstStyle/>
          <a:p>
            <a:fld id="{58B5B331-3B16-3140-A26E-1882A4D37138}" type="slidenum">
              <a:rPr lang="en-LV" smtClean="0"/>
              <a:t>62</a:t>
            </a:fld>
            <a:endParaRPr lang="en-LV"/>
          </a:p>
        </p:txBody>
      </p:sp>
    </p:spTree>
    <p:extLst>
      <p:ext uri="{BB962C8B-B14F-4D97-AF65-F5344CB8AC3E}">
        <p14:creationId xmlns:p14="http://schemas.microsoft.com/office/powerpoint/2010/main" val="384817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Testą bus galima atlikti nuo rugsėjo 18 d., o jį atlikti turėsite vieną valandą. Jį sudarys 30 klausimų, kurie bus panašūs į savikontrolės klausimus, esančius mūsų mokymosi medžiagoje. Klausimai apims visas pagrindines sąvokas, kurias aptarėme viso kurso metu.</a:t>
            </a:r>
          </a:p>
          <a:p>
            <a:endParaRPr lang="lt-LT" dirty="0"/>
          </a:p>
          <a:p>
            <a:r>
              <a:rPr lang="lt-LT" dirty="0"/>
              <a:t>Kad išlaikytumėte testą ir gautumėte baigimo pažymėjimą, turėsite teisingai atsakyti bent į 18 klausimų, o tai atitinka 60% išlaikymo balą. Suprantame, kad testas gali būti sudėtingas, todėl dalyviams leidžiame testą laikyti du kartus, o tai suteikia galimybę prireikus pagerinti savo rezultatą.</a:t>
            </a:r>
          </a:p>
          <a:p>
            <a:endParaRPr lang="lt-LT" dirty="0"/>
          </a:p>
          <a:p>
            <a:r>
              <a:rPr lang="lt-LT" dirty="0"/>
              <a:t>Šis paskutinis testas yra puiki proga įsitikinti, kad gerai išmanote AI ir mašininio mokymosi pagrindus, taip pat parodysite savo atsidavimą mokymuisi ir gausite sertifikatą, papildantį savo profesinius įgaliojimus.</a:t>
            </a:r>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7</a:t>
            </a:fld>
            <a:endParaRPr lang="en-LV"/>
          </a:p>
        </p:txBody>
      </p:sp>
    </p:spTree>
    <p:extLst>
      <p:ext uri="{BB962C8B-B14F-4D97-AF65-F5344CB8AC3E}">
        <p14:creationId xmlns:p14="http://schemas.microsoft.com/office/powerpoint/2010/main" val="80782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Taigi pradėkime nuo intelekto ir dirbtinio intelekto apibrėžimų.</a:t>
            </a:r>
            <a:endParaRPr lang="en-LV"/>
          </a:p>
        </p:txBody>
      </p:sp>
      <p:sp>
        <p:nvSpPr>
          <p:cNvPr id="4" name="Slide Number Placeholder 3"/>
          <p:cNvSpPr>
            <a:spLocks noGrp="1"/>
          </p:cNvSpPr>
          <p:nvPr>
            <p:ph type="sldNum" sz="quarter" idx="5"/>
          </p:nvPr>
        </p:nvSpPr>
        <p:spPr/>
        <p:txBody>
          <a:bodyPr/>
          <a:lstStyle/>
          <a:p>
            <a:fld id="{58B5B331-3B16-3140-A26E-1882A4D37138}" type="slidenum">
              <a:rPr lang="en-LV" smtClean="0"/>
              <a:t>8</a:t>
            </a:fld>
            <a:endParaRPr lang="en-LV"/>
          </a:p>
        </p:txBody>
      </p:sp>
    </p:spTree>
    <p:extLst>
      <p:ext uri="{BB962C8B-B14F-4D97-AF65-F5344CB8AC3E}">
        <p14:creationId xmlns:p14="http://schemas.microsoft.com/office/powerpoint/2010/main" val="1711031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lt-LT" b="0" i="0" u="none" strike="noStrike" dirty="0">
                <a:solidFill>
                  <a:srgbClr val="374151"/>
                </a:solidFill>
                <a:effectLst/>
                <a:latin typeface="Söhne"/>
              </a:rPr>
              <a:t>Intelektas yra viena iš labiausiai tyrinėjimų sričių tiek psichologijoje, tiek kitose mokslų šakose. Paprastais žodžiais, tai yra gebėjimas mokytis, suprasti ir susidoroti su naujomis ar sudėtingomis situacijomis.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Pagal „</a:t>
            </a:r>
            <a:r>
              <a:rPr lang="lt-LT" b="0" i="0" u="none" strike="noStrike" dirty="0" err="1">
                <a:solidFill>
                  <a:srgbClr val="374151"/>
                </a:solidFill>
                <a:effectLst/>
                <a:latin typeface="Söhne"/>
              </a:rPr>
              <a:t>Merriam-Webster</a:t>
            </a:r>
            <a:r>
              <a:rPr lang="lt-LT" b="0" i="0" u="none" strike="noStrike" dirty="0">
                <a:solidFill>
                  <a:srgbClr val="374151"/>
                </a:solidFill>
                <a:effectLst/>
                <a:latin typeface="Söhne"/>
              </a:rPr>
              <a:t>“ žodyną, intelektas apibrėžiamas kaip „gebėjimas mokytis ar suprasti ar susidoroti su naujomis ar bandančiomis situacijomis“. Tačiau šis apibrėžimas yra tik ledkalnio viršūnė.</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Kai mes kalbame apie mokymąsi, mes ne tik kalbame apie mokyklos ar universiteto žinias. Tai apima mūsų gebėjimą prisitaikyti prie kintančios aplinkos, išmokti naujų įgūdžių darbe ar asmeniniame gyvenime ir netgi mūsų gebėjimą suprasti kitus žmones ir jų jausmus.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Supratimas, kita vertus, yra mūsų gebėjimas apdoroti ir analizuoti informaciją, kurią gauname iš mūsų aplinkos - tiek per mūsų pojūčius, tiek per mūsų patirtis ir žinias.</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O susidoroti su naujomis ar sudėtingomis situacijomis reiškia mūsų gebėjimą įveikti iššūkius, net jei mes anksčiau nesame su jais susidūrę. Tai yra mūsų lankstumas ir atsparumas, kurie leidžia mums sėkmingai veikti kintančioje aplinkoje.</a:t>
            </a:r>
          </a:p>
          <a:p>
            <a:pPr algn="l"/>
            <a:endParaRPr lang="lt-LT" b="0" i="0" u="none" strike="noStrike" dirty="0">
              <a:solidFill>
                <a:srgbClr val="374151"/>
              </a:solidFill>
              <a:effectLst/>
              <a:latin typeface="Söhne"/>
            </a:endParaRPr>
          </a:p>
          <a:p>
            <a:pPr algn="l"/>
            <a:r>
              <a:rPr lang="lt-LT" b="0" i="0" u="none" strike="noStrike" dirty="0">
                <a:solidFill>
                  <a:srgbClr val="374151"/>
                </a:solidFill>
                <a:effectLst/>
                <a:latin typeface="Söhne"/>
              </a:rPr>
              <a:t>Galime sakyti, kad intelektas yra tai, kas mums padeda gyventi pilnavertiškai, mokytis iš savo patirčių ir nuolat tobulėti.</a:t>
            </a:r>
          </a:p>
          <a:p>
            <a:endParaRPr lang="en-LV" dirty="0"/>
          </a:p>
        </p:txBody>
      </p:sp>
      <p:sp>
        <p:nvSpPr>
          <p:cNvPr id="4" name="Slide Number Placeholder 3"/>
          <p:cNvSpPr>
            <a:spLocks noGrp="1"/>
          </p:cNvSpPr>
          <p:nvPr>
            <p:ph type="sldNum" sz="quarter" idx="5"/>
          </p:nvPr>
        </p:nvSpPr>
        <p:spPr/>
        <p:txBody>
          <a:bodyPr/>
          <a:lstStyle/>
          <a:p>
            <a:fld id="{58B5B331-3B16-3140-A26E-1882A4D37138}" type="slidenum">
              <a:rPr lang="en-LV" smtClean="0"/>
              <a:t>9</a:t>
            </a:fld>
            <a:endParaRPr lang="en-LV"/>
          </a:p>
        </p:txBody>
      </p:sp>
    </p:spTree>
    <p:extLst>
      <p:ext uri="{BB962C8B-B14F-4D97-AF65-F5344CB8AC3E}">
        <p14:creationId xmlns:p14="http://schemas.microsoft.com/office/powerpoint/2010/main" val="835902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377FB-0410-59BC-71BF-3DF371469D6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V"/>
          </a:p>
        </p:txBody>
      </p:sp>
      <p:sp>
        <p:nvSpPr>
          <p:cNvPr id="3" name="Subtitle 2">
            <a:extLst>
              <a:ext uri="{FF2B5EF4-FFF2-40B4-BE49-F238E27FC236}">
                <a16:creationId xmlns:a16="http://schemas.microsoft.com/office/drawing/2014/main" id="{CD8592D3-2033-8405-9774-7E35AFF20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V"/>
          </a:p>
        </p:txBody>
      </p:sp>
      <p:sp>
        <p:nvSpPr>
          <p:cNvPr id="4" name="Date Placeholder 3">
            <a:extLst>
              <a:ext uri="{FF2B5EF4-FFF2-40B4-BE49-F238E27FC236}">
                <a16:creationId xmlns:a16="http://schemas.microsoft.com/office/drawing/2014/main" id="{74EE7179-B911-7ED5-72BC-D7C76F92B50C}"/>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22133B96-AC22-0250-0D93-0815E0A405EB}"/>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CCF365D-FED1-02CC-47FA-3C57F004E7C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19409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B90D5-3D11-3966-01D7-5AE2907B0C48}"/>
              </a:ext>
            </a:extLst>
          </p:cNvPr>
          <p:cNvSpPr>
            <a:spLocks noGrp="1"/>
          </p:cNvSpPr>
          <p:nvPr>
            <p:ph type="title"/>
          </p:nvPr>
        </p:nvSpPr>
        <p:spPr/>
        <p:txBody>
          <a:bodyPr/>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7D8CF11E-9BBF-1D9C-BF46-BA9B854F68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C7B1AF1E-4F24-02F0-1B8F-833EC9CAFD17}"/>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1EA6457F-BFDE-B1E0-B7E2-0DD8A0909361}"/>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9AD68F2A-7A82-37D2-AE1F-D3D4C3DB7F46}"/>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63441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D9DD2-C6A0-385D-1A98-10734872771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V"/>
          </a:p>
        </p:txBody>
      </p:sp>
      <p:sp>
        <p:nvSpPr>
          <p:cNvPr id="3" name="Vertical Text Placeholder 2">
            <a:extLst>
              <a:ext uri="{FF2B5EF4-FFF2-40B4-BE49-F238E27FC236}">
                <a16:creationId xmlns:a16="http://schemas.microsoft.com/office/drawing/2014/main" id="{F718901E-420D-E397-C4B8-77762DA2F4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EBD8F5F9-F5D9-B415-F46B-C6F8EC0CB589}"/>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5A94B27E-67ED-FC25-7F5B-B041EE20F8C6}"/>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6B131EBF-263B-6EE7-3C05-1BB9DC14019C}"/>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87280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1C42A-16AE-602E-74E4-6972181C23FB}"/>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4DCFC761-7AAD-E08E-E4C0-C00F44499D2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Date Placeholder 3">
            <a:extLst>
              <a:ext uri="{FF2B5EF4-FFF2-40B4-BE49-F238E27FC236}">
                <a16:creationId xmlns:a16="http://schemas.microsoft.com/office/drawing/2014/main" id="{8669CF5B-85A5-67D6-46F2-4BC2E2AC3554}"/>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E04AA344-1874-180E-3D08-0FA54150F6F8}"/>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762086C-A535-F8C6-237F-3ADE32F46FFB}"/>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88218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A267-0960-C965-832F-2A6D52802DF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V"/>
          </a:p>
        </p:txBody>
      </p:sp>
      <p:sp>
        <p:nvSpPr>
          <p:cNvPr id="3" name="Text Placeholder 2">
            <a:extLst>
              <a:ext uri="{FF2B5EF4-FFF2-40B4-BE49-F238E27FC236}">
                <a16:creationId xmlns:a16="http://schemas.microsoft.com/office/drawing/2014/main" id="{C114DD3C-108B-6180-D964-46F40A0AB4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2DA3496-FDD9-B29D-232C-A3C8DFE9DBFC}"/>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C22DEA8E-8BEB-A9CA-1DFE-139EEDFB83BD}"/>
              </a:ext>
            </a:extLst>
          </p:cNvPr>
          <p:cNvSpPr>
            <a:spLocks noGrp="1"/>
          </p:cNvSpPr>
          <p:nvPr>
            <p:ph type="ftr" sz="quarter" idx="11"/>
          </p:nvPr>
        </p:nvSpPr>
        <p:spPr/>
        <p:txBody>
          <a:bodyPr/>
          <a:lstStyle/>
          <a:p>
            <a:endParaRPr lang="en-LV"/>
          </a:p>
        </p:txBody>
      </p:sp>
      <p:sp>
        <p:nvSpPr>
          <p:cNvPr id="6" name="Slide Number Placeholder 5">
            <a:extLst>
              <a:ext uri="{FF2B5EF4-FFF2-40B4-BE49-F238E27FC236}">
                <a16:creationId xmlns:a16="http://schemas.microsoft.com/office/drawing/2014/main" id="{D1C3BF82-8833-4A17-4E33-7F5C6759A2A0}"/>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42103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0F4EB-C2A9-6AE9-DF5C-A3DEE7D5D8FE}"/>
              </a:ext>
            </a:extLst>
          </p:cNvPr>
          <p:cNvSpPr>
            <a:spLocks noGrp="1"/>
          </p:cNvSpPr>
          <p:nvPr>
            <p:ph type="title"/>
          </p:nvPr>
        </p:nvSpPr>
        <p:spPr/>
        <p:txBody>
          <a:bodyPr/>
          <a:lstStyle/>
          <a:p>
            <a:r>
              <a:rPr lang="en-GB"/>
              <a:t>Click to edit Master title style</a:t>
            </a:r>
            <a:endParaRPr lang="en-LV"/>
          </a:p>
        </p:txBody>
      </p:sp>
      <p:sp>
        <p:nvSpPr>
          <p:cNvPr id="3" name="Content Placeholder 2">
            <a:extLst>
              <a:ext uri="{FF2B5EF4-FFF2-40B4-BE49-F238E27FC236}">
                <a16:creationId xmlns:a16="http://schemas.microsoft.com/office/drawing/2014/main" id="{9B6FA928-EDC4-55D0-6418-DA0F3769D9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Content Placeholder 3">
            <a:extLst>
              <a:ext uri="{FF2B5EF4-FFF2-40B4-BE49-F238E27FC236}">
                <a16:creationId xmlns:a16="http://schemas.microsoft.com/office/drawing/2014/main" id="{3562AA72-11D2-EC11-E48B-51F9FD7CF17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Date Placeholder 4">
            <a:extLst>
              <a:ext uri="{FF2B5EF4-FFF2-40B4-BE49-F238E27FC236}">
                <a16:creationId xmlns:a16="http://schemas.microsoft.com/office/drawing/2014/main" id="{B6155686-CE8D-18F1-B499-FDD15CEA91F6}"/>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8B17A9EE-FBB0-5E7C-9F80-59193FF0217C}"/>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84A3764D-70FC-0D8E-810D-C2F27328186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71168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BB45-366E-14D5-96E4-C4274262E9B9}"/>
              </a:ext>
            </a:extLst>
          </p:cNvPr>
          <p:cNvSpPr>
            <a:spLocks noGrp="1"/>
          </p:cNvSpPr>
          <p:nvPr>
            <p:ph type="title"/>
          </p:nvPr>
        </p:nvSpPr>
        <p:spPr>
          <a:xfrm>
            <a:off x="839788" y="365125"/>
            <a:ext cx="10515600" cy="1325563"/>
          </a:xfrm>
        </p:spPr>
        <p:txBody>
          <a:bodyPr/>
          <a:lstStyle/>
          <a:p>
            <a:r>
              <a:rPr lang="en-GB"/>
              <a:t>Click to edit Master title style</a:t>
            </a:r>
            <a:endParaRPr lang="en-LV"/>
          </a:p>
        </p:txBody>
      </p:sp>
      <p:sp>
        <p:nvSpPr>
          <p:cNvPr id="3" name="Text Placeholder 2">
            <a:extLst>
              <a:ext uri="{FF2B5EF4-FFF2-40B4-BE49-F238E27FC236}">
                <a16:creationId xmlns:a16="http://schemas.microsoft.com/office/drawing/2014/main" id="{293E745F-5EDB-66CC-9E70-C5364540CC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8CD8177-EFA8-A70A-88CC-ECB15F47B19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5" name="Text Placeholder 4">
            <a:extLst>
              <a:ext uri="{FF2B5EF4-FFF2-40B4-BE49-F238E27FC236}">
                <a16:creationId xmlns:a16="http://schemas.microsoft.com/office/drawing/2014/main" id="{92F450FE-FBB4-D354-4F53-4A8D64C354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2924EB-95E4-3BD2-B9C2-932C06D1C6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7" name="Date Placeholder 6">
            <a:extLst>
              <a:ext uri="{FF2B5EF4-FFF2-40B4-BE49-F238E27FC236}">
                <a16:creationId xmlns:a16="http://schemas.microsoft.com/office/drawing/2014/main" id="{1AF19BB3-5AFF-A7B2-FFEA-3E2C06210AC4}"/>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8" name="Footer Placeholder 7">
            <a:extLst>
              <a:ext uri="{FF2B5EF4-FFF2-40B4-BE49-F238E27FC236}">
                <a16:creationId xmlns:a16="http://schemas.microsoft.com/office/drawing/2014/main" id="{724EB513-02EA-C603-E689-E8437077EEBD}"/>
              </a:ext>
            </a:extLst>
          </p:cNvPr>
          <p:cNvSpPr>
            <a:spLocks noGrp="1"/>
          </p:cNvSpPr>
          <p:nvPr>
            <p:ph type="ftr" sz="quarter" idx="11"/>
          </p:nvPr>
        </p:nvSpPr>
        <p:spPr/>
        <p:txBody>
          <a:bodyPr/>
          <a:lstStyle/>
          <a:p>
            <a:endParaRPr lang="en-LV"/>
          </a:p>
        </p:txBody>
      </p:sp>
      <p:sp>
        <p:nvSpPr>
          <p:cNvPr id="9" name="Slide Number Placeholder 8">
            <a:extLst>
              <a:ext uri="{FF2B5EF4-FFF2-40B4-BE49-F238E27FC236}">
                <a16:creationId xmlns:a16="http://schemas.microsoft.com/office/drawing/2014/main" id="{90AAE9EB-2A53-7CCD-1731-A1923A375C45}"/>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076593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C348-854F-C1E3-3945-F0154B3371DA}"/>
              </a:ext>
            </a:extLst>
          </p:cNvPr>
          <p:cNvSpPr>
            <a:spLocks noGrp="1"/>
          </p:cNvSpPr>
          <p:nvPr>
            <p:ph type="title"/>
          </p:nvPr>
        </p:nvSpPr>
        <p:spPr/>
        <p:txBody>
          <a:bodyPr/>
          <a:lstStyle/>
          <a:p>
            <a:r>
              <a:rPr lang="en-GB"/>
              <a:t>Click to edit Master title style</a:t>
            </a:r>
            <a:endParaRPr lang="en-LV"/>
          </a:p>
        </p:txBody>
      </p:sp>
      <p:sp>
        <p:nvSpPr>
          <p:cNvPr id="3" name="Date Placeholder 2">
            <a:extLst>
              <a:ext uri="{FF2B5EF4-FFF2-40B4-BE49-F238E27FC236}">
                <a16:creationId xmlns:a16="http://schemas.microsoft.com/office/drawing/2014/main" id="{4FBA7C32-53E9-85A4-AF40-B94D0123EF40}"/>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4" name="Footer Placeholder 3">
            <a:extLst>
              <a:ext uri="{FF2B5EF4-FFF2-40B4-BE49-F238E27FC236}">
                <a16:creationId xmlns:a16="http://schemas.microsoft.com/office/drawing/2014/main" id="{5E371555-5275-A2B5-1327-1E901F55D02C}"/>
              </a:ext>
            </a:extLst>
          </p:cNvPr>
          <p:cNvSpPr>
            <a:spLocks noGrp="1"/>
          </p:cNvSpPr>
          <p:nvPr>
            <p:ph type="ftr" sz="quarter" idx="11"/>
          </p:nvPr>
        </p:nvSpPr>
        <p:spPr/>
        <p:txBody>
          <a:bodyPr/>
          <a:lstStyle/>
          <a:p>
            <a:endParaRPr lang="en-LV"/>
          </a:p>
        </p:txBody>
      </p:sp>
      <p:sp>
        <p:nvSpPr>
          <p:cNvPr id="5" name="Slide Number Placeholder 4">
            <a:extLst>
              <a:ext uri="{FF2B5EF4-FFF2-40B4-BE49-F238E27FC236}">
                <a16:creationId xmlns:a16="http://schemas.microsoft.com/office/drawing/2014/main" id="{352539C0-64A5-4DA7-BED8-E22630663402}"/>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29761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FFFA0-5708-47AC-2C03-3CFFA6FAA172}"/>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3" name="Footer Placeholder 2">
            <a:extLst>
              <a:ext uri="{FF2B5EF4-FFF2-40B4-BE49-F238E27FC236}">
                <a16:creationId xmlns:a16="http://schemas.microsoft.com/office/drawing/2014/main" id="{AAD25F50-8E32-AFA2-9F98-EA88BEDC651F}"/>
              </a:ext>
            </a:extLst>
          </p:cNvPr>
          <p:cNvSpPr>
            <a:spLocks noGrp="1"/>
          </p:cNvSpPr>
          <p:nvPr>
            <p:ph type="ftr" sz="quarter" idx="11"/>
          </p:nvPr>
        </p:nvSpPr>
        <p:spPr/>
        <p:txBody>
          <a:bodyPr/>
          <a:lstStyle/>
          <a:p>
            <a:endParaRPr lang="en-LV"/>
          </a:p>
        </p:txBody>
      </p:sp>
      <p:sp>
        <p:nvSpPr>
          <p:cNvPr id="4" name="Slide Number Placeholder 3">
            <a:extLst>
              <a:ext uri="{FF2B5EF4-FFF2-40B4-BE49-F238E27FC236}">
                <a16:creationId xmlns:a16="http://schemas.microsoft.com/office/drawing/2014/main" id="{DB3E992F-35C0-7FAA-F528-2D8CA6AE8814}"/>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6779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DB648-6DE9-168E-F4EF-2A3BDB4AB3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Content Placeholder 2">
            <a:extLst>
              <a:ext uri="{FF2B5EF4-FFF2-40B4-BE49-F238E27FC236}">
                <a16:creationId xmlns:a16="http://schemas.microsoft.com/office/drawing/2014/main" id="{4F40F1B8-7551-4703-568A-C9622DEF9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V"/>
          </a:p>
        </p:txBody>
      </p:sp>
      <p:sp>
        <p:nvSpPr>
          <p:cNvPr id="4" name="Text Placeholder 3">
            <a:extLst>
              <a:ext uri="{FF2B5EF4-FFF2-40B4-BE49-F238E27FC236}">
                <a16:creationId xmlns:a16="http://schemas.microsoft.com/office/drawing/2014/main" id="{88891F53-AD28-4A0E-2386-C9ACE99E9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32BD02-4015-C710-7322-4F89F4FDD6D3}"/>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626360C8-AEBA-C9A4-1E8E-1905FD811A8A}"/>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26AE7F9E-58D2-C73F-1380-F711DC90C788}"/>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197345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321D-2F5E-FA02-E967-3F8B94363D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V"/>
          </a:p>
        </p:txBody>
      </p:sp>
      <p:sp>
        <p:nvSpPr>
          <p:cNvPr id="3" name="Picture Placeholder 2">
            <a:extLst>
              <a:ext uri="{FF2B5EF4-FFF2-40B4-BE49-F238E27FC236}">
                <a16:creationId xmlns:a16="http://schemas.microsoft.com/office/drawing/2014/main" id="{99332C5A-97D9-CB2E-17C3-9EE677A0B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V"/>
          </a:p>
        </p:txBody>
      </p:sp>
      <p:sp>
        <p:nvSpPr>
          <p:cNvPr id="4" name="Text Placeholder 3">
            <a:extLst>
              <a:ext uri="{FF2B5EF4-FFF2-40B4-BE49-F238E27FC236}">
                <a16:creationId xmlns:a16="http://schemas.microsoft.com/office/drawing/2014/main" id="{B36AA032-CA33-D235-E5E8-B27CEF5CE1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E63C97-7F33-64DD-6AD6-F92732C08CB6}"/>
              </a:ext>
            </a:extLst>
          </p:cNvPr>
          <p:cNvSpPr>
            <a:spLocks noGrp="1"/>
          </p:cNvSpPr>
          <p:nvPr>
            <p:ph type="dt" sz="half" idx="10"/>
          </p:nvPr>
        </p:nvSpPr>
        <p:spPr/>
        <p:txBody>
          <a:bodyPr/>
          <a:lstStyle/>
          <a:p>
            <a:fld id="{B3E8A050-3D4E-9548-9F2D-854D52F5DE15}" type="datetimeFigureOut">
              <a:rPr lang="en-LV" smtClean="0"/>
              <a:t>8/26/23</a:t>
            </a:fld>
            <a:endParaRPr lang="en-LV"/>
          </a:p>
        </p:txBody>
      </p:sp>
      <p:sp>
        <p:nvSpPr>
          <p:cNvPr id="6" name="Footer Placeholder 5">
            <a:extLst>
              <a:ext uri="{FF2B5EF4-FFF2-40B4-BE49-F238E27FC236}">
                <a16:creationId xmlns:a16="http://schemas.microsoft.com/office/drawing/2014/main" id="{9EDD146F-A417-844F-4409-981D03E4C090}"/>
              </a:ext>
            </a:extLst>
          </p:cNvPr>
          <p:cNvSpPr>
            <a:spLocks noGrp="1"/>
          </p:cNvSpPr>
          <p:nvPr>
            <p:ph type="ftr" sz="quarter" idx="11"/>
          </p:nvPr>
        </p:nvSpPr>
        <p:spPr/>
        <p:txBody>
          <a:bodyPr/>
          <a:lstStyle/>
          <a:p>
            <a:endParaRPr lang="en-LV"/>
          </a:p>
        </p:txBody>
      </p:sp>
      <p:sp>
        <p:nvSpPr>
          <p:cNvPr id="7" name="Slide Number Placeholder 6">
            <a:extLst>
              <a:ext uri="{FF2B5EF4-FFF2-40B4-BE49-F238E27FC236}">
                <a16:creationId xmlns:a16="http://schemas.microsoft.com/office/drawing/2014/main" id="{54F09373-2295-5E6F-4AD9-39D59DFE7B8D}"/>
              </a:ext>
            </a:extLst>
          </p:cNvPr>
          <p:cNvSpPr>
            <a:spLocks noGrp="1"/>
          </p:cNvSpPr>
          <p:nvPr>
            <p:ph type="sldNum" sz="quarter" idx="12"/>
          </p:nvPr>
        </p:nvSpPr>
        <p:spPr/>
        <p:txBody>
          <a:bodyPr/>
          <a:lstStyle/>
          <a:p>
            <a:fld id="{58B26E64-D618-B240-8B44-0EE32330918C}" type="slidenum">
              <a:rPr lang="en-LV" smtClean="0"/>
              <a:t>‹#›</a:t>
            </a:fld>
            <a:endParaRPr lang="en-LV"/>
          </a:p>
        </p:txBody>
      </p:sp>
    </p:spTree>
    <p:extLst>
      <p:ext uri="{BB962C8B-B14F-4D97-AF65-F5344CB8AC3E}">
        <p14:creationId xmlns:p14="http://schemas.microsoft.com/office/powerpoint/2010/main" val="363492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279806-70D8-DC0F-D05D-D3629971644B}"/>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EF69EB5-31E1-AB32-95EE-B508F926C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V"/>
          </a:p>
        </p:txBody>
      </p:sp>
      <p:sp>
        <p:nvSpPr>
          <p:cNvPr id="3" name="Text Placeholder 2">
            <a:extLst>
              <a:ext uri="{FF2B5EF4-FFF2-40B4-BE49-F238E27FC236}">
                <a16:creationId xmlns:a16="http://schemas.microsoft.com/office/drawing/2014/main" id="{CAF73307-6020-B4A8-CB31-8DC81D1940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LV" dirty="0"/>
          </a:p>
        </p:txBody>
      </p:sp>
      <p:sp>
        <p:nvSpPr>
          <p:cNvPr id="4" name="Date Placeholder 3">
            <a:extLst>
              <a:ext uri="{FF2B5EF4-FFF2-40B4-BE49-F238E27FC236}">
                <a16:creationId xmlns:a16="http://schemas.microsoft.com/office/drawing/2014/main" id="{0541023D-DA6E-C2C4-859C-68303D67C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8A050-3D4E-9548-9F2D-854D52F5DE15}" type="datetimeFigureOut">
              <a:rPr lang="en-LV" smtClean="0"/>
              <a:t>8/26/23</a:t>
            </a:fld>
            <a:endParaRPr lang="en-LV"/>
          </a:p>
        </p:txBody>
      </p:sp>
      <p:sp>
        <p:nvSpPr>
          <p:cNvPr id="5" name="Footer Placeholder 4">
            <a:extLst>
              <a:ext uri="{FF2B5EF4-FFF2-40B4-BE49-F238E27FC236}">
                <a16:creationId xmlns:a16="http://schemas.microsoft.com/office/drawing/2014/main" id="{4A716B71-E95F-A209-D8E0-F85BF0459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V"/>
          </a:p>
        </p:txBody>
      </p:sp>
      <p:sp>
        <p:nvSpPr>
          <p:cNvPr id="6" name="Slide Number Placeholder 5">
            <a:extLst>
              <a:ext uri="{FF2B5EF4-FFF2-40B4-BE49-F238E27FC236}">
                <a16:creationId xmlns:a16="http://schemas.microsoft.com/office/drawing/2014/main" id="{4888AD0B-FFCF-FFE7-BBB3-62E3002972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26E64-D618-B240-8B44-0EE32330918C}" type="slidenum">
              <a:rPr lang="en-LV" smtClean="0"/>
              <a:t>‹#›</a:t>
            </a:fld>
            <a:endParaRPr lang="en-LV"/>
          </a:p>
        </p:txBody>
      </p:sp>
    </p:spTree>
    <p:extLst>
      <p:ext uri="{BB962C8B-B14F-4D97-AF65-F5344CB8AC3E}">
        <p14:creationId xmlns:p14="http://schemas.microsoft.com/office/powerpoint/2010/main" val="1428466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auraimas.nausedas@gmail.com"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hyperlink" Target="https://www.linkedin.com/in/aurimasnauseda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laser, darkness, light, night&#10;&#10;Description automatically generated">
            <a:extLst>
              <a:ext uri="{FF2B5EF4-FFF2-40B4-BE49-F238E27FC236}">
                <a16:creationId xmlns:a16="http://schemas.microsoft.com/office/drawing/2014/main" id="{926A4B6A-8CAE-FC4E-276E-D2926848E9D3}"/>
              </a:ext>
            </a:extLst>
          </p:cNvPr>
          <p:cNvPicPr>
            <a:picLocks noChangeAspect="1"/>
          </p:cNvPicPr>
          <p:nvPr/>
        </p:nvPicPr>
        <p:blipFill>
          <a:blip r:embed="rId3">
            <a:alphaModFix amt="35000"/>
          </a:blip>
          <a:stretch>
            <a:fillRect/>
          </a:stretch>
        </p:blipFill>
        <p:spPr>
          <a:xfrm>
            <a:off x="-22412" y="0"/>
            <a:ext cx="12214412" cy="6845439"/>
          </a:xfrm>
          <a:prstGeom prst="rect">
            <a:avLst/>
          </a:prstGeom>
        </p:spPr>
      </p:pic>
      <p:sp>
        <p:nvSpPr>
          <p:cNvPr id="2" name="Title 1">
            <a:extLst>
              <a:ext uri="{FF2B5EF4-FFF2-40B4-BE49-F238E27FC236}">
                <a16:creationId xmlns:a16="http://schemas.microsoft.com/office/drawing/2014/main" id="{655A3690-CF93-7387-800C-2518CA5CDF41}"/>
              </a:ext>
            </a:extLst>
          </p:cNvPr>
          <p:cNvSpPr>
            <a:spLocks noGrp="1"/>
          </p:cNvSpPr>
          <p:nvPr>
            <p:ph type="ctrTitle"/>
          </p:nvPr>
        </p:nvSpPr>
        <p:spPr>
          <a:xfrm>
            <a:off x="609600" y="1214438"/>
            <a:ext cx="6705600" cy="2387600"/>
          </a:xfrm>
        </p:spPr>
        <p:txBody>
          <a:bodyPr>
            <a:normAutofit fontScale="90000"/>
          </a:bodyPr>
          <a:lstStyle/>
          <a:p>
            <a:pPr algn="l"/>
            <a:r>
              <a:rPr lang="en-GB" b="1" dirty="0">
                <a:solidFill>
                  <a:schemeClr val="bg1"/>
                </a:solidFill>
              </a:rPr>
              <a:t>Introduction to Artificial Intelligence</a:t>
            </a:r>
            <a:endParaRPr lang="en-LV" b="1" dirty="0">
              <a:solidFill>
                <a:schemeClr val="bg1"/>
              </a:solidFill>
            </a:endParaRPr>
          </a:p>
        </p:txBody>
      </p:sp>
      <p:sp>
        <p:nvSpPr>
          <p:cNvPr id="3" name="Subtitle 2">
            <a:extLst>
              <a:ext uri="{FF2B5EF4-FFF2-40B4-BE49-F238E27FC236}">
                <a16:creationId xmlns:a16="http://schemas.microsoft.com/office/drawing/2014/main" id="{02978DD3-74B4-E19C-85E2-04C1AC905D40}"/>
              </a:ext>
            </a:extLst>
          </p:cNvPr>
          <p:cNvSpPr>
            <a:spLocks noGrp="1"/>
          </p:cNvSpPr>
          <p:nvPr>
            <p:ph type="subTitle" idx="1"/>
          </p:nvPr>
        </p:nvSpPr>
        <p:spPr>
          <a:xfrm>
            <a:off x="609600" y="4393855"/>
            <a:ext cx="9144000" cy="1655762"/>
          </a:xfrm>
        </p:spPr>
        <p:txBody>
          <a:bodyPr>
            <a:normAutofit/>
          </a:bodyPr>
          <a:lstStyle/>
          <a:p>
            <a:pPr algn="l"/>
            <a:r>
              <a:rPr lang="en-LV" dirty="0">
                <a:solidFill>
                  <a:schemeClr val="bg1"/>
                </a:solidFill>
              </a:rPr>
              <a:t>1st Webinar</a:t>
            </a:r>
          </a:p>
          <a:p>
            <a:pPr algn="l"/>
            <a:r>
              <a:rPr lang="en-US" dirty="0">
                <a:solidFill>
                  <a:schemeClr val="bg1"/>
                </a:solidFill>
              </a:rPr>
              <a:t>August 28</a:t>
            </a:r>
            <a:r>
              <a:rPr lang="en-LV">
                <a:solidFill>
                  <a:schemeClr val="bg1"/>
                </a:solidFill>
              </a:rPr>
              <a:t>, </a:t>
            </a:r>
            <a:r>
              <a:rPr lang="en-LV" dirty="0">
                <a:solidFill>
                  <a:schemeClr val="bg1"/>
                </a:solidFill>
              </a:rPr>
              <a:t>2023</a:t>
            </a:r>
          </a:p>
        </p:txBody>
      </p:sp>
      <p:sp>
        <p:nvSpPr>
          <p:cNvPr id="10" name="Rectangle 9">
            <a:extLst>
              <a:ext uri="{FF2B5EF4-FFF2-40B4-BE49-F238E27FC236}">
                <a16:creationId xmlns:a16="http://schemas.microsoft.com/office/drawing/2014/main" id="{F27BD3BD-48AE-45A3-EC5A-B44045811F8A}"/>
              </a:ext>
            </a:extLst>
          </p:cNvPr>
          <p:cNvSpPr/>
          <p:nvPr/>
        </p:nvSpPr>
        <p:spPr>
          <a:xfrm>
            <a:off x="0" y="5645426"/>
            <a:ext cx="12192000" cy="12125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9" name="Picture 8" descr="Blue text on a black background&#10;&#10;Description automatically generated with medium confidence">
            <a:extLst>
              <a:ext uri="{FF2B5EF4-FFF2-40B4-BE49-F238E27FC236}">
                <a16:creationId xmlns:a16="http://schemas.microsoft.com/office/drawing/2014/main" id="{986D86D9-85D1-7BE4-D357-676DB33CFA0A}"/>
              </a:ext>
            </a:extLst>
          </p:cNvPr>
          <p:cNvPicPr>
            <a:picLocks noChangeAspect="1"/>
          </p:cNvPicPr>
          <p:nvPr/>
        </p:nvPicPr>
        <p:blipFill>
          <a:blip r:embed="rId4"/>
          <a:stretch>
            <a:fillRect/>
          </a:stretch>
        </p:blipFill>
        <p:spPr>
          <a:xfrm>
            <a:off x="4882325" y="5623503"/>
            <a:ext cx="2432875" cy="1414462"/>
          </a:xfrm>
          <a:prstGeom prst="rect">
            <a:avLst/>
          </a:prstGeom>
        </p:spPr>
      </p:pic>
      <p:pic>
        <p:nvPicPr>
          <p:cNvPr id="12" name="Picture 11" descr="A picture containing text, screenshot, design&#10;&#10;Description automatically generated">
            <a:extLst>
              <a:ext uri="{FF2B5EF4-FFF2-40B4-BE49-F238E27FC236}">
                <a16:creationId xmlns:a16="http://schemas.microsoft.com/office/drawing/2014/main" id="{4D0607AB-58F4-0D18-F775-E0BD0F2CAC1A}"/>
              </a:ext>
            </a:extLst>
          </p:cNvPr>
          <p:cNvPicPr>
            <a:picLocks noChangeAspect="1"/>
          </p:cNvPicPr>
          <p:nvPr/>
        </p:nvPicPr>
        <p:blipFill rotWithShape="1">
          <a:blip r:embed="rId5"/>
          <a:srcRect l="14565" t="41377" r="14783" b="41232"/>
          <a:stretch/>
        </p:blipFill>
        <p:spPr>
          <a:xfrm>
            <a:off x="7600122" y="5816721"/>
            <a:ext cx="4306956" cy="795130"/>
          </a:xfrm>
          <a:prstGeom prst="rect">
            <a:avLst/>
          </a:prstGeom>
        </p:spPr>
      </p:pic>
      <p:pic>
        <p:nvPicPr>
          <p:cNvPr id="6" name="Picture 5" descr="A blue and white logo&#10;&#10;Description automatically generated with low confidence">
            <a:extLst>
              <a:ext uri="{FF2B5EF4-FFF2-40B4-BE49-F238E27FC236}">
                <a16:creationId xmlns:a16="http://schemas.microsoft.com/office/drawing/2014/main" id="{44656682-62B5-9C0D-88F7-0D35E4D0100E}"/>
              </a:ext>
            </a:extLst>
          </p:cNvPr>
          <p:cNvPicPr>
            <a:picLocks noChangeAspect="1"/>
          </p:cNvPicPr>
          <p:nvPr/>
        </p:nvPicPr>
        <p:blipFill>
          <a:blip r:embed="rId6"/>
          <a:stretch>
            <a:fillRect/>
          </a:stretch>
        </p:blipFill>
        <p:spPr>
          <a:xfrm>
            <a:off x="2442820" y="5847728"/>
            <a:ext cx="2154583" cy="807969"/>
          </a:xfrm>
          <a:prstGeom prst="rect">
            <a:avLst/>
          </a:prstGeom>
        </p:spPr>
      </p:pic>
    </p:spTree>
    <p:extLst>
      <p:ext uri="{BB962C8B-B14F-4D97-AF65-F5344CB8AC3E}">
        <p14:creationId xmlns:p14="http://schemas.microsoft.com/office/powerpoint/2010/main" val="3833071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lstStyle/>
          <a:p>
            <a:pPr marL="0" indent="0">
              <a:buNone/>
            </a:pPr>
            <a:r>
              <a:rPr lang="en-GB" dirty="0">
                <a:solidFill>
                  <a:schemeClr val="bg1"/>
                </a:solidFill>
                <a:effectLst/>
              </a:rPr>
              <a:t>Intelligence includes various attributes:</a:t>
            </a:r>
          </a:p>
          <a:p>
            <a:r>
              <a:rPr lang="en-GB" dirty="0">
                <a:solidFill>
                  <a:schemeClr val="bg1"/>
                </a:solidFill>
                <a:effectLst/>
              </a:rPr>
              <a:t>learning from experience </a:t>
            </a:r>
          </a:p>
          <a:p>
            <a:r>
              <a:rPr lang="en-GB" dirty="0">
                <a:solidFill>
                  <a:schemeClr val="bg1"/>
                </a:solidFill>
                <a:effectLst/>
              </a:rPr>
              <a:t>generalizing knowledge </a:t>
            </a:r>
          </a:p>
          <a:p>
            <a:r>
              <a:rPr lang="en-GB" dirty="0">
                <a:solidFill>
                  <a:schemeClr val="bg1"/>
                </a:solidFill>
                <a:effectLst/>
              </a:rPr>
              <a:t>recognizing patterns </a:t>
            </a:r>
          </a:p>
          <a:p>
            <a:r>
              <a:rPr lang="en-GB" dirty="0">
                <a:solidFill>
                  <a:schemeClr val="bg1"/>
                </a:solidFill>
                <a:effectLst/>
              </a:rPr>
              <a:t>understanding complex ideas</a:t>
            </a:r>
          </a:p>
          <a:p>
            <a:r>
              <a:rPr lang="en-GB" dirty="0">
                <a:solidFill>
                  <a:schemeClr val="bg1"/>
                </a:solidFill>
                <a:effectLst/>
              </a:rPr>
              <a:t>exhibiting creativity. </a:t>
            </a:r>
            <a:endParaRPr lang="en-LV" dirty="0">
              <a:solidFill>
                <a:schemeClr val="bg1"/>
              </a:solidFill>
            </a:endParaRPr>
          </a:p>
          <a:p>
            <a:pPr marL="0" indent="0">
              <a:buNone/>
            </a:pPr>
            <a:endParaRPr lang="en-LV" dirty="0"/>
          </a:p>
        </p:txBody>
      </p:sp>
    </p:spTree>
    <p:extLst>
      <p:ext uri="{BB962C8B-B14F-4D97-AF65-F5344CB8AC3E}">
        <p14:creationId xmlns:p14="http://schemas.microsoft.com/office/powerpoint/2010/main" val="3648745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fontScale="92500"/>
          </a:bodyPr>
          <a:lstStyle/>
          <a:p>
            <a:r>
              <a:rPr lang="en-GB" b="1" dirty="0">
                <a:solidFill>
                  <a:schemeClr val="bg1"/>
                </a:solidFill>
                <a:effectLst/>
              </a:rPr>
              <a:t>Generalizing knowledge: </a:t>
            </a:r>
            <a:r>
              <a:rPr lang="en-GB" dirty="0">
                <a:solidFill>
                  <a:schemeClr val="bg1"/>
                </a:solidFill>
                <a:effectLst/>
              </a:rPr>
              <a:t>Intelligent beings possess the ability to apply knowledge gained in one context to other, similar situations. </a:t>
            </a:r>
          </a:p>
          <a:p>
            <a:r>
              <a:rPr lang="en-GB" b="1" dirty="0">
                <a:solidFill>
                  <a:schemeClr val="bg1"/>
                </a:solidFill>
              </a:rPr>
              <a:t>Learning from experience: </a:t>
            </a:r>
            <a:r>
              <a:rPr lang="en-GB" dirty="0">
                <a:solidFill>
                  <a:schemeClr val="bg1"/>
                </a:solidFill>
              </a:rPr>
              <a:t>To learn from past experiences and use that knowledge to make informed decisions in the future is a critical component of intelligence. </a:t>
            </a:r>
          </a:p>
          <a:p>
            <a:r>
              <a:rPr lang="en-GB" b="1" dirty="0">
                <a:solidFill>
                  <a:schemeClr val="bg1"/>
                </a:solidFill>
              </a:rPr>
              <a:t>Pattern recognition: </a:t>
            </a:r>
            <a:r>
              <a:rPr lang="en-GB" dirty="0">
                <a:solidFill>
                  <a:schemeClr val="bg1"/>
                </a:solidFill>
              </a:rPr>
              <a:t>Refers to the essential ability of intelligent beings to identify repeating elements, trends, or structures within data or sensory information. Central to intelligence is the capacity to recognize patterns in data or sensory input. This skill enables intelligent beings to identify relationships and correlations that may not be immediately apparent, leading to a deeper understanding of the world around them.</a:t>
            </a:r>
            <a:endParaRPr lang="en-LV" dirty="0">
              <a:solidFill>
                <a:schemeClr val="bg1"/>
              </a:solidFill>
            </a:endParaRPr>
          </a:p>
          <a:p>
            <a:pPr marL="0" indent="0">
              <a:buNone/>
            </a:pPr>
            <a:endParaRPr lang="en-LV" dirty="0">
              <a:solidFill>
                <a:schemeClr val="bg1"/>
              </a:solidFill>
            </a:endParaRPr>
          </a:p>
        </p:txBody>
      </p:sp>
    </p:spTree>
    <p:extLst>
      <p:ext uri="{BB962C8B-B14F-4D97-AF65-F5344CB8AC3E}">
        <p14:creationId xmlns:p14="http://schemas.microsoft.com/office/powerpoint/2010/main" val="3639387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b="1" dirty="0">
                <a:solidFill>
                  <a:schemeClr val="bg1"/>
                </a:solidFill>
                <a:effectLst/>
              </a:rPr>
              <a:t>Problem-solving: </a:t>
            </a:r>
            <a:r>
              <a:rPr lang="en-GB" dirty="0">
                <a:solidFill>
                  <a:schemeClr val="bg1"/>
                </a:solidFill>
                <a:effectLst/>
              </a:rPr>
              <a:t>Ability to approach challenges and create solutions is a fundamental aspect of intelligence. This includes the capacity to reason logically, </a:t>
            </a:r>
            <a:r>
              <a:rPr lang="en-GB" dirty="0" err="1">
                <a:solidFill>
                  <a:schemeClr val="bg1"/>
                </a:solidFill>
                <a:effectLst/>
              </a:rPr>
              <a:t>analyze</a:t>
            </a:r>
            <a:r>
              <a:rPr lang="en-GB" dirty="0">
                <a:solidFill>
                  <a:schemeClr val="bg1"/>
                </a:solidFill>
                <a:effectLst/>
              </a:rPr>
              <a:t> information, and employ creativity to overcome obstacles.</a:t>
            </a:r>
          </a:p>
          <a:p>
            <a:r>
              <a:rPr lang="en-GB" b="1" dirty="0">
                <a:solidFill>
                  <a:schemeClr val="bg1"/>
                </a:solidFill>
              </a:rPr>
              <a:t>Creativity: </a:t>
            </a:r>
            <a:r>
              <a:rPr lang="en-GB" dirty="0">
                <a:solidFill>
                  <a:schemeClr val="bg1"/>
                </a:solidFill>
              </a:rPr>
              <a:t>The ability to think creatively and develop innovative ideas or solutions. </a:t>
            </a:r>
          </a:p>
          <a:p>
            <a:r>
              <a:rPr lang="en-GB" b="1" dirty="0">
                <a:solidFill>
                  <a:schemeClr val="bg1"/>
                </a:solidFill>
              </a:rPr>
              <a:t>Adaptability: </a:t>
            </a:r>
            <a:r>
              <a:rPr lang="en-GB" dirty="0">
                <a:solidFill>
                  <a:schemeClr val="bg1"/>
                </a:solidFill>
              </a:rPr>
              <a:t>Intelligence is closely tied to an individual's ability to adapt to new situations and environments. This involves adjusting </a:t>
            </a:r>
            <a:r>
              <a:rPr lang="en-GB" dirty="0" err="1">
                <a:solidFill>
                  <a:schemeClr val="bg1"/>
                </a:solidFill>
              </a:rPr>
              <a:t>behaviors</a:t>
            </a:r>
            <a:r>
              <a:rPr lang="en-GB" dirty="0">
                <a:solidFill>
                  <a:schemeClr val="bg1"/>
                </a:solidFill>
              </a:rPr>
              <a:t> and applying knowledge to new contexts, demonstrating flexibility in the face of change.</a:t>
            </a:r>
            <a:endParaRPr lang="en-LV" dirty="0">
              <a:solidFill>
                <a:schemeClr val="bg1"/>
              </a:solidFill>
            </a:endParaRPr>
          </a:p>
          <a:p>
            <a:pPr marL="0" indent="0">
              <a:buNone/>
            </a:pPr>
            <a:endParaRPr lang="en-LV" dirty="0">
              <a:solidFill>
                <a:schemeClr val="bg1"/>
              </a:solidFill>
            </a:endParaRPr>
          </a:p>
        </p:txBody>
      </p:sp>
    </p:spTree>
    <p:extLst>
      <p:ext uri="{BB962C8B-B14F-4D97-AF65-F5344CB8AC3E}">
        <p14:creationId xmlns:p14="http://schemas.microsoft.com/office/powerpoint/2010/main" val="3326317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artificial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Artificial Intelligence aims to create machines capable of simulating human intelligence by mimicking the attributes of human cognition</a:t>
            </a:r>
            <a:r>
              <a:rPr lang="en-GB" dirty="0">
                <a:solidFill>
                  <a:schemeClr val="bg1"/>
                </a:solidFill>
                <a:effectLst/>
              </a:rPr>
              <a:t>, such as problem-solving, pattern recognition, decision-making, and understanding natural language.</a:t>
            </a:r>
          </a:p>
        </p:txBody>
      </p:sp>
    </p:spTree>
    <p:extLst>
      <p:ext uri="{BB962C8B-B14F-4D97-AF65-F5344CB8AC3E}">
        <p14:creationId xmlns:p14="http://schemas.microsoft.com/office/powerpoint/2010/main" val="2661903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Narrow AI </a:t>
            </a:r>
            <a:r>
              <a:rPr lang="en-GB" dirty="0">
                <a:solidFill>
                  <a:schemeClr val="bg1"/>
                </a:solidFill>
                <a:effectLst/>
              </a:rPr>
              <a:t>(weak AI)  - designed to perform specific tasks or solve particular problems. These systems are highly specialized and excel in their designated areas but lack the ability to generalize their knowledge or perform tasks outside their domain. </a:t>
            </a:r>
          </a:p>
          <a:p>
            <a:pPr marL="0" indent="0">
              <a:buNone/>
            </a:pPr>
            <a:endParaRPr lang="en-GB" dirty="0">
              <a:solidFill>
                <a:schemeClr val="bg1"/>
              </a:solidFill>
            </a:endParaRPr>
          </a:p>
          <a:p>
            <a:pPr marL="0" indent="0">
              <a:buNone/>
            </a:pPr>
            <a:r>
              <a:rPr lang="en-GB" u="sng" dirty="0">
                <a:solidFill>
                  <a:schemeClr val="bg1"/>
                </a:solidFill>
                <a:effectLst/>
              </a:rPr>
              <a:t>All AI’s developed so far are narrow AI.</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3293495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a:solidFill>
                  <a:schemeClr val="bg1"/>
                </a:solidFill>
                <a:effectLst/>
              </a:rPr>
              <a:t>General AI </a:t>
            </a:r>
            <a:r>
              <a:rPr lang="en-GB" dirty="0">
                <a:solidFill>
                  <a:schemeClr val="bg1"/>
                </a:solidFill>
                <a:effectLst/>
              </a:rPr>
              <a:t>(strong AI)  - also known as artificial general intelligence (AGI), refers to AI systems with human-level intelligence, capable of understanding and performing any intellectual task that a human can do.</a:t>
            </a:r>
          </a:p>
          <a:p>
            <a:pPr marL="0" indent="0">
              <a:buNone/>
            </a:pPr>
            <a:r>
              <a:rPr lang="en-GB" dirty="0">
                <a:solidFill>
                  <a:schemeClr val="bg1"/>
                </a:solidFill>
              </a:rPr>
              <a:t>General AI would possess the ability to learn, reason, and adapt across a wide range of tasks and domains same as a human being can do.</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244042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Types</a:t>
            </a:r>
            <a:r>
              <a:rPr lang="lv-LV" dirty="0">
                <a:solidFill>
                  <a:schemeClr val="bg1"/>
                </a:solidFill>
              </a:rPr>
              <a:t> </a:t>
            </a:r>
            <a:r>
              <a:rPr lang="lv-LV" dirty="0" err="1">
                <a:solidFill>
                  <a:schemeClr val="bg1"/>
                </a:solidFill>
              </a:rPr>
              <a:t>of</a:t>
            </a:r>
            <a:r>
              <a:rPr lang="lv-LV" dirty="0">
                <a:solidFill>
                  <a:schemeClr val="bg1"/>
                </a:solidFill>
              </a:rPr>
              <a:t> AI</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b="1" dirty="0" err="1">
                <a:solidFill>
                  <a:schemeClr val="bg1"/>
                </a:solidFill>
                <a:effectLst/>
              </a:rPr>
              <a:t>Superintelligent</a:t>
            </a:r>
            <a:r>
              <a:rPr lang="en-GB" b="1" dirty="0">
                <a:solidFill>
                  <a:schemeClr val="bg1"/>
                </a:solidFill>
                <a:effectLst/>
              </a:rPr>
              <a:t> AI </a:t>
            </a:r>
            <a:r>
              <a:rPr lang="en-GB" dirty="0">
                <a:solidFill>
                  <a:schemeClr val="bg1"/>
                </a:solidFill>
                <a:effectLst/>
              </a:rPr>
              <a:t>– is a hypothetical AI systems that would surpass human intelligence in virtually every aspect, including creativity, problem-solving, and decision-making. </a:t>
            </a:r>
          </a:p>
          <a:p>
            <a:pPr marL="0" indent="0">
              <a:buNone/>
            </a:pPr>
            <a:r>
              <a:rPr lang="en-GB" dirty="0">
                <a:solidFill>
                  <a:schemeClr val="bg1"/>
                </a:solidFill>
                <a:effectLst/>
              </a:rPr>
              <a:t>This level of AI could potentially outperform humans in all cognitive tasks, leading to significant advancements in various fields but also raising ethical and safety concerns.</a:t>
            </a:r>
          </a:p>
          <a:p>
            <a:pPr marL="0" indent="0">
              <a:buNone/>
            </a:pPr>
            <a:endParaRPr lang="en-GB" dirty="0">
              <a:solidFill>
                <a:schemeClr val="bg1"/>
              </a:solidFill>
              <a:effectLst/>
            </a:endParaRPr>
          </a:p>
        </p:txBody>
      </p:sp>
    </p:spTree>
    <p:extLst>
      <p:ext uri="{BB962C8B-B14F-4D97-AF65-F5344CB8AC3E}">
        <p14:creationId xmlns:p14="http://schemas.microsoft.com/office/powerpoint/2010/main" val="3721035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The timeline of AI development</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2538814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Turing Test</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r>
              <a:rPr lang="en-GB" dirty="0">
                <a:solidFill>
                  <a:schemeClr val="bg1"/>
                </a:solidFill>
                <a:effectLst/>
              </a:rPr>
              <a:t>Proposed by Alan Turing in 1950, it was an attempt to determine if a machine could exhibit intelligent </a:t>
            </a:r>
            <a:r>
              <a:rPr lang="en-GB" dirty="0" err="1">
                <a:solidFill>
                  <a:schemeClr val="bg1"/>
                </a:solidFill>
                <a:effectLst/>
              </a:rPr>
              <a:t>behavior</a:t>
            </a:r>
            <a:r>
              <a:rPr lang="en-GB" dirty="0">
                <a:solidFill>
                  <a:schemeClr val="bg1"/>
                </a:solidFill>
                <a:effectLst/>
              </a:rPr>
              <a:t> indistinguishable from a human.</a:t>
            </a:r>
          </a:p>
          <a:p>
            <a:r>
              <a:rPr lang="en-GB" dirty="0">
                <a:solidFill>
                  <a:schemeClr val="bg1"/>
                </a:solidFill>
                <a:effectLst/>
              </a:rPr>
              <a:t>The test involved 3 parties - a human judge, a human respondent, and a machine disguised as a human respondent</a:t>
            </a:r>
          </a:p>
          <a:p>
            <a:r>
              <a:rPr lang="en-GB" dirty="0">
                <a:solidFill>
                  <a:schemeClr val="bg1"/>
                </a:solidFill>
                <a:effectLst/>
              </a:rPr>
              <a:t>The test is considered successful, if the judge can't reliably tell the machine and the human apart.</a:t>
            </a:r>
          </a:p>
          <a:p>
            <a:r>
              <a:rPr lang="en-GB" dirty="0">
                <a:solidFill>
                  <a:schemeClr val="bg1"/>
                </a:solidFill>
                <a:effectLst/>
              </a:rPr>
              <a:t>This test marked the beginning of modern AI research.</a:t>
            </a: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423641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a:xfrm>
            <a:off x="837818" y="396649"/>
            <a:ext cx="10515600" cy="1325563"/>
          </a:xfrm>
        </p:spPr>
        <p:txBody>
          <a:bodyPr/>
          <a:lstStyle/>
          <a:p>
            <a:pPr algn="l"/>
            <a:r>
              <a:rPr lang="en-GB" dirty="0">
                <a:solidFill>
                  <a:schemeClr val="bg1"/>
                </a:solidFill>
                <a:effectLst/>
              </a:rPr>
              <a:t>The Turing Test</a:t>
            </a:r>
          </a:p>
        </p:txBody>
      </p:sp>
      <p:pic>
        <p:nvPicPr>
          <p:cNvPr id="7" name="Picture 6" descr="A white line drawing of a judge&#10;&#10;Description automatically generated with medium confidence">
            <a:extLst>
              <a:ext uri="{FF2B5EF4-FFF2-40B4-BE49-F238E27FC236}">
                <a16:creationId xmlns:a16="http://schemas.microsoft.com/office/drawing/2014/main" id="{6D629B27-FFCF-5127-A5CC-F9E2C65CF091}"/>
              </a:ext>
            </a:extLst>
          </p:cNvPr>
          <p:cNvPicPr>
            <a:picLocks noChangeAspect="1"/>
          </p:cNvPicPr>
          <p:nvPr/>
        </p:nvPicPr>
        <p:blipFill>
          <a:blip r:embed="rId3"/>
          <a:stretch>
            <a:fillRect/>
          </a:stretch>
        </p:blipFill>
        <p:spPr>
          <a:xfrm flipH="1">
            <a:off x="5433218" y="4648200"/>
            <a:ext cx="1324800" cy="1324800"/>
          </a:xfrm>
          <a:prstGeom prst="rect">
            <a:avLst/>
          </a:prstGeom>
        </p:spPr>
      </p:pic>
      <p:pic>
        <p:nvPicPr>
          <p:cNvPr id="9" name="Picture 8" descr="A picture containing symbol, design, graphics, screenshot&#10;&#10;Description automatically generated">
            <a:extLst>
              <a:ext uri="{FF2B5EF4-FFF2-40B4-BE49-F238E27FC236}">
                <a16:creationId xmlns:a16="http://schemas.microsoft.com/office/drawing/2014/main" id="{CB28C752-C2DB-9483-DFE3-254A80AEEADE}"/>
              </a:ext>
            </a:extLst>
          </p:cNvPr>
          <p:cNvPicPr>
            <a:picLocks noChangeAspect="1"/>
          </p:cNvPicPr>
          <p:nvPr/>
        </p:nvPicPr>
        <p:blipFill>
          <a:blip r:embed="rId4"/>
          <a:stretch>
            <a:fillRect/>
          </a:stretch>
        </p:blipFill>
        <p:spPr>
          <a:xfrm>
            <a:off x="3797993" y="2398457"/>
            <a:ext cx="1324800" cy="1324800"/>
          </a:xfrm>
          <a:prstGeom prst="rect">
            <a:avLst/>
          </a:prstGeom>
        </p:spPr>
      </p:pic>
      <p:pic>
        <p:nvPicPr>
          <p:cNvPr id="11" name="Picture 10" descr="A picture containing circle, graphics, black and white, black&#10;&#10;Description automatically generated">
            <a:extLst>
              <a:ext uri="{FF2B5EF4-FFF2-40B4-BE49-F238E27FC236}">
                <a16:creationId xmlns:a16="http://schemas.microsoft.com/office/drawing/2014/main" id="{E9DD2508-4B0A-FAAF-5B9C-E8472E83C961}"/>
              </a:ext>
            </a:extLst>
          </p:cNvPr>
          <p:cNvPicPr>
            <a:picLocks noChangeAspect="1"/>
          </p:cNvPicPr>
          <p:nvPr/>
        </p:nvPicPr>
        <p:blipFill>
          <a:blip r:embed="rId5"/>
          <a:stretch>
            <a:fillRect/>
          </a:stretch>
        </p:blipFill>
        <p:spPr>
          <a:xfrm>
            <a:off x="6939739" y="2398457"/>
            <a:ext cx="1325563" cy="1325563"/>
          </a:xfrm>
          <a:prstGeom prst="rect">
            <a:avLst/>
          </a:prstGeom>
        </p:spPr>
      </p:pic>
      <p:cxnSp>
        <p:nvCxnSpPr>
          <p:cNvPr id="13" name="Straight Connector 12">
            <a:extLst>
              <a:ext uri="{FF2B5EF4-FFF2-40B4-BE49-F238E27FC236}">
                <a16:creationId xmlns:a16="http://schemas.microsoft.com/office/drawing/2014/main" id="{1AA89B96-334F-B9F4-B3DA-E3C6DA3D82B8}"/>
              </a:ext>
            </a:extLst>
          </p:cNvPr>
          <p:cNvCxnSpPr>
            <a:cxnSpLocks/>
          </p:cNvCxnSpPr>
          <p:nvPr/>
        </p:nvCxnSpPr>
        <p:spPr>
          <a:xfrm>
            <a:off x="2643447" y="4123113"/>
            <a:ext cx="688293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DB2F96-9C35-46E3-C89B-AE5F5EAEF942}"/>
              </a:ext>
            </a:extLst>
          </p:cNvPr>
          <p:cNvCxnSpPr/>
          <p:nvPr/>
        </p:nvCxnSpPr>
        <p:spPr>
          <a:xfrm flipV="1">
            <a:off x="6095618" y="2327564"/>
            <a:ext cx="0" cy="179554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E6A279-925D-A9C0-357E-CC42FF375429}"/>
              </a:ext>
            </a:extLst>
          </p:cNvPr>
          <p:cNvCxnSpPr>
            <a:stCxn id="9" idx="2"/>
            <a:endCxn id="7" idx="3"/>
          </p:cNvCxnSpPr>
          <p:nvPr/>
        </p:nvCxnSpPr>
        <p:spPr>
          <a:xfrm>
            <a:off x="4460393" y="3723257"/>
            <a:ext cx="972825" cy="1587343"/>
          </a:xfrm>
          <a:prstGeom prst="straightConnector1">
            <a:avLst/>
          </a:prstGeom>
          <a:ln w="444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EFAB4E-EFFA-FF58-8B23-79B5B6476632}"/>
              </a:ext>
            </a:extLst>
          </p:cNvPr>
          <p:cNvCxnSpPr>
            <a:stCxn id="7" idx="1"/>
            <a:endCxn id="11" idx="2"/>
          </p:cNvCxnSpPr>
          <p:nvPr/>
        </p:nvCxnSpPr>
        <p:spPr>
          <a:xfrm flipV="1">
            <a:off x="6758018" y="3724020"/>
            <a:ext cx="844503" cy="1586580"/>
          </a:xfrm>
          <a:prstGeom prst="straightConnector1">
            <a:avLst/>
          </a:prstGeom>
          <a:ln w="444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val Callout 22">
            <a:extLst>
              <a:ext uri="{FF2B5EF4-FFF2-40B4-BE49-F238E27FC236}">
                <a16:creationId xmlns:a16="http://schemas.microsoft.com/office/drawing/2014/main" id="{1254B142-6723-9D3B-60A0-9C0C6D83FCB0}"/>
              </a:ext>
            </a:extLst>
          </p:cNvPr>
          <p:cNvSpPr/>
          <p:nvPr/>
        </p:nvSpPr>
        <p:spPr>
          <a:xfrm>
            <a:off x="7481463" y="1436115"/>
            <a:ext cx="2401408" cy="1097280"/>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chemeClr val="tx1"/>
                </a:solidFill>
              </a:rPr>
              <a:t>Human also gives text based answer</a:t>
            </a:r>
          </a:p>
        </p:txBody>
      </p:sp>
      <p:sp>
        <p:nvSpPr>
          <p:cNvPr id="24" name="Oval Callout 23">
            <a:extLst>
              <a:ext uri="{FF2B5EF4-FFF2-40B4-BE49-F238E27FC236}">
                <a16:creationId xmlns:a16="http://schemas.microsoft.com/office/drawing/2014/main" id="{6D05E9D8-9E46-3C2B-FD77-C3F1D72703B6}"/>
              </a:ext>
            </a:extLst>
          </p:cNvPr>
          <p:cNvSpPr/>
          <p:nvPr/>
        </p:nvSpPr>
        <p:spPr>
          <a:xfrm flipH="1">
            <a:off x="1620516" y="1629295"/>
            <a:ext cx="2634441" cy="1064029"/>
          </a:xfrm>
          <a:prstGeom prst="wedgeEllipseCallou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chemeClr val="tx1"/>
                </a:solidFill>
              </a:rPr>
              <a:t>Computer gives text based answere</a:t>
            </a:r>
          </a:p>
        </p:txBody>
      </p:sp>
      <p:sp>
        <p:nvSpPr>
          <p:cNvPr id="28" name="Rectangle 27">
            <a:extLst>
              <a:ext uri="{FF2B5EF4-FFF2-40B4-BE49-F238E27FC236}">
                <a16:creationId xmlns:a16="http://schemas.microsoft.com/office/drawing/2014/main" id="{64B975C9-F0B9-3DD4-B205-CEEE34DF2238}"/>
              </a:ext>
            </a:extLst>
          </p:cNvPr>
          <p:cNvSpPr/>
          <p:nvPr/>
        </p:nvSpPr>
        <p:spPr>
          <a:xfrm>
            <a:off x="7481463" y="4648200"/>
            <a:ext cx="3640966" cy="161959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LV" dirty="0">
                <a:solidFill>
                  <a:sysClr val="windowText" lastClr="000000"/>
                </a:solidFill>
              </a:rPr>
              <a:t>The ”judge” asks questions two both parties – human and computer. </a:t>
            </a:r>
          </a:p>
          <a:p>
            <a:pPr algn="ctr"/>
            <a:r>
              <a:rPr lang="en-LV" dirty="0">
                <a:solidFill>
                  <a:sysClr val="windowText" lastClr="000000"/>
                </a:solidFill>
              </a:rPr>
              <a:t>After set of questions – judge should try determine whi</a:t>
            </a:r>
            <a:r>
              <a:rPr lang="en-GB" dirty="0" err="1">
                <a:solidFill>
                  <a:sysClr val="windowText" lastClr="000000"/>
                </a:solidFill>
              </a:rPr>
              <a:t>ch</a:t>
            </a:r>
            <a:r>
              <a:rPr lang="en-LV" dirty="0">
                <a:solidFill>
                  <a:sysClr val="windowText" lastClr="000000"/>
                </a:solidFill>
              </a:rPr>
              <a:t> of responders is a computer</a:t>
            </a:r>
          </a:p>
        </p:txBody>
      </p:sp>
    </p:spTree>
    <p:extLst>
      <p:ext uri="{BB962C8B-B14F-4D97-AF65-F5344CB8AC3E}">
        <p14:creationId xmlns:p14="http://schemas.microsoft.com/office/powerpoint/2010/main" val="49360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a:xfrm>
            <a:off x="838200" y="966788"/>
            <a:ext cx="10515600" cy="2852737"/>
          </a:xfrm>
        </p:spPr>
        <p:txBody>
          <a:bodyPr>
            <a:normAutofit/>
          </a:bodyPr>
          <a:lstStyle/>
          <a:p>
            <a:r>
              <a:rPr lang="en-GB" sz="4000" dirty="0">
                <a:solidFill>
                  <a:schemeClr val="bg1"/>
                </a:solidFill>
              </a:rPr>
              <a:t>To register for the course</a:t>
            </a:r>
            <a:endParaRPr lang="en-LV" sz="4000"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a:xfrm>
            <a:off x="838200" y="3846513"/>
            <a:ext cx="10515600" cy="1500187"/>
          </a:xfrm>
        </p:spPr>
        <p:txBody>
          <a:bodyPr>
            <a:normAutofit/>
          </a:bodyPr>
          <a:lstStyle/>
          <a:p>
            <a:r>
              <a:rPr lang="en-GB" sz="4400" b="1" dirty="0" err="1">
                <a:solidFill>
                  <a:srgbClr val="00B050"/>
                </a:solidFill>
              </a:rPr>
              <a:t>ej.uz</a:t>
            </a:r>
            <a:r>
              <a:rPr lang="en-GB" sz="4400" b="1" dirty="0">
                <a:solidFill>
                  <a:srgbClr val="00B050"/>
                </a:solidFill>
              </a:rPr>
              <a:t>/ai-intro</a:t>
            </a:r>
            <a:endParaRPr lang="en-LV" sz="4400" b="1" dirty="0">
              <a:solidFill>
                <a:srgbClr val="00B050"/>
              </a:solidFill>
            </a:endParaRPr>
          </a:p>
        </p:txBody>
      </p:sp>
      <p:pic>
        <p:nvPicPr>
          <p:cNvPr id="5" name="Picture 4" descr="A qr code with red dots&#10;&#10;Description automatically generated with low confidence">
            <a:extLst>
              <a:ext uri="{FF2B5EF4-FFF2-40B4-BE49-F238E27FC236}">
                <a16:creationId xmlns:a16="http://schemas.microsoft.com/office/drawing/2014/main" id="{1EEC2BBB-DDBD-650A-91FE-669397BF6A30}"/>
              </a:ext>
            </a:extLst>
          </p:cNvPr>
          <p:cNvPicPr>
            <a:picLocks noChangeAspect="1"/>
          </p:cNvPicPr>
          <p:nvPr/>
        </p:nvPicPr>
        <p:blipFill>
          <a:blip r:embed="rId3"/>
          <a:stretch>
            <a:fillRect/>
          </a:stretch>
        </p:blipFill>
        <p:spPr>
          <a:xfrm>
            <a:off x="7343775" y="1217612"/>
            <a:ext cx="4129088" cy="4129088"/>
          </a:xfrm>
          <a:prstGeom prst="rect">
            <a:avLst/>
          </a:prstGeom>
        </p:spPr>
      </p:pic>
    </p:spTree>
    <p:extLst>
      <p:ext uri="{BB962C8B-B14F-4D97-AF65-F5344CB8AC3E}">
        <p14:creationId xmlns:p14="http://schemas.microsoft.com/office/powerpoint/2010/main" val="1461781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Dartmouth Conference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dirty="0">
                <a:solidFill>
                  <a:schemeClr val="bg1"/>
                </a:solidFill>
                <a:effectLst/>
              </a:rPr>
              <a:t>Held in 1956 to explore the potential of artificial intelligence</a:t>
            </a:r>
          </a:p>
          <a:p>
            <a:pPr algn="l"/>
            <a:r>
              <a:rPr lang="en-GB" dirty="0">
                <a:solidFill>
                  <a:schemeClr val="bg1"/>
                </a:solidFill>
                <a:effectLst/>
              </a:rPr>
              <a:t>The conference was organized by John McCarthy, Marvin Minsky, Nathaniel Rochester, and Claude Shannon</a:t>
            </a:r>
          </a:p>
          <a:p>
            <a:r>
              <a:rPr lang="en-GB" dirty="0">
                <a:solidFill>
                  <a:schemeClr val="bg1"/>
                </a:solidFill>
              </a:rPr>
              <a:t>This conference marks the </a:t>
            </a:r>
            <a:r>
              <a:rPr lang="en-GB" dirty="0">
                <a:solidFill>
                  <a:schemeClr val="bg1"/>
                </a:solidFill>
                <a:effectLst/>
              </a:rPr>
              <a:t>formal establishment of AI as a research field</a:t>
            </a: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77924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The Golden Age of AI</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dirty="0">
                <a:solidFill>
                  <a:schemeClr val="bg1"/>
                </a:solidFill>
                <a:effectLst/>
              </a:rPr>
              <a:t>The period from 1960s and  1970s are often  called:  Golden Age of AI</a:t>
            </a:r>
          </a:p>
          <a:p>
            <a:r>
              <a:rPr lang="en-GB" dirty="0">
                <a:solidFill>
                  <a:schemeClr val="bg1"/>
                </a:solidFill>
                <a:effectLst/>
              </a:rPr>
              <a:t>Focus on encoding human knowledge and problem-solving strategies using formal symbols and rules</a:t>
            </a:r>
          </a:p>
          <a:p>
            <a:r>
              <a:rPr lang="en-GB" dirty="0">
                <a:solidFill>
                  <a:schemeClr val="bg1"/>
                </a:solidFill>
                <a:effectLst/>
              </a:rPr>
              <a:t>Notable early systems: General Problem Solver (GPS) and ELIZA</a:t>
            </a:r>
          </a:p>
          <a:p>
            <a:endParaRPr lang="en-GB" dirty="0">
              <a:solidFill>
                <a:schemeClr val="bg1"/>
              </a:solidFill>
              <a:effectLst/>
            </a:endParaRP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446558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ELIZA – Natural Language Understanding</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Developed by Joseph </a:t>
            </a:r>
            <a:r>
              <a:rPr lang="en-GB" dirty="0" err="1">
                <a:solidFill>
                  <a:schemeClr val="bg1"/>
                </a:solidFill>
                <a:effectLst/>
              </a:rPr>
              <a:t>Weizenbaum</a:t>
            </a:r>
            <a:r>
              <a:rPr lang="en-GB" dirty="0">
                <a:solidFill>
                  <a:schemeClr val="bg1"/>
                </a:solidFill>
                <a:effectLst/>
              </a:rPr>
              <a:t> in the mid-1960s</a:t>
            </a:r>
          </a:p>
          <a:p>
            <a:pPr algn="l"/>
            <a:r>
              <a:rPr lang="en-GB" dirty="0">
                <a:solidFill>
                  <a:schemeClr val="bg1"/>
                </a:solidFill>
                <a:effectLst/>
              </a:rPr>
              <a:t>Simulated conversation with users through pre-determined scripts</a:t>
            </a:r>
            <a:endParaRPr lang="en-GB" dirty="0">
              <a:solidFill>
                <a:schemeClr val="bg1"/>
              </a:solidFill>
            </a:endParaRPr>
          </a:p>
          <a:p>
            <a:pPr algn="l"/>
            <a:r>
              <a:rPr lang="en-GB" dirty="0">
                <a:solidFill>
                  <a:schemeClr val="bg1"/>
                </a:solidFill>
                <a:effectLst/>
              </a:rPr>
              <a:t>Most famous iteration: "DOCTOR", imitating a psychotherapist</a:t>
            </a:r>
            <a:endParaRPr lang="en-GB" dirty="0">
              <a:solidFill>
                <a:schemeClr val="bg1"/>
              </a:solidFill>
            </a:endParaRPr>
          </a:p>
          <a:p>
            <a:pPr algn="l"/>
            <a:r>
              <a:rPr lang="en-GB" dirty="0">
                <a:solidFill>
                  <a:schemeClr val="bg1"/>
                </a:solidFill>
                <a:effectLst/>
              </a:rPr>
              <a:t>Paved the way for further research in natural language processing</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1701469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pPr algn="l"/>
            <a:r>
              <a:rPr lang="en-GB" dirty="0">
                <a:solidFill>
                  <a:schemeClr val="bg1"/>
                </a:solidFill>
                <a:effectLst/>
              </a:rPr>
              <a:t>Emerged in the 1970s and 1980s, and was among the first truly successful forms of artificial intelligence (AI) software</a:t>
            </a:r>
          </a:p>
          <a:p>
            <a:pPr algn="l"/>
            <a:r>
              <a:rPr lang="en-GB" dirty="0">
                <a:solidFill>
                  <a:schemeClr val="bg1"/>
                </a:solidFill>
                <a:effectLst/>
              </a:rPr>
              <a:t>Used knowledge from human experts to solve complex problems</a:t>
            </a:r>
            <a:endParaRPr lang="en-GB" dirty="0">
              <a:solidFill>
                <a:schemeClr val="bg1"/>
              </a:solidFill>
            </a:endParaRPr>
          </a:p>
          <a:p>
            <a:pPr algn="l"/>
            <a:r>
              <a:rPr lang="en-GB" dirty="0">
                <a:solidFill>
                  <a:schemeClr val="bg1"/>
                </a:solidFill>
                <a:effectLst/>
              </a:rPr>
              <a:t>Examples: MYCIN for diagnosing infectious diseases, XCON for configuring computer systems</a:t>
            </a:r>
            <a:endParaRPr lang="en-GB" dirty="0">
              <a:solidFill>
                <a:schemeClr val="bg1"/>
              </a:solidFill>
            </a:endParaRPr>
          </a:p>
          <a:p>
            <a:pPr algn="l"/>
            <a:r>
              <a:rPr lang="en-GB" dirty="0">
                <a:solidFill>
                  <a:schemeClr val="bg1"/>
                </a:solidFill>
                <a:effectLst/>
              </a:rPr>
              <a:t>Showcased the practical potential of AI in various industries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2059239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AI Winter and Challenges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Period of reduced funding and interest in AI during the 1980s and early 1990s</a:t>
            </a:r>
            <a:endParaRPr lang="en-GB" dirty="0">
              <a:solidFill>
                <a:schemeClr val="bg1"/>
              </a:solidFill>
            </a:endParaRPr>
          </a:p>
          <a:p>
            <a:pPr algn="l"/>
            <a:r>
              <a:rPr lang="en-GB" dirty="0">
                <a:solidFill>
                  <a:schemeClr val="bg1"/>
                </a:solidFill>
                <a:effectLst/>
              </a:rPr>
              <a:t>Caused by the failure of early AI systems to meet high expectations</a:t>
            </a:r>
            <a:endParaRPr lang="en-GB" dirty="0">
              <a:solidFill>
                <a:schemeClr val="bg1"/>
              </a:solidFill>
            </a:endParaRPr>
          </a:p>
          <a:p>
            <a:pPr algn="l"/>
            <a:r>
              <a:rPr lang="en-GB" dirty="0">
                <a:solidFill>
                  <a:schemeClr val="bg1"/>
                </a:solidFill>
                <a:effectLst/>
              </a:rPr>
              <a:t>Limitations of symbolic AI, lack of computational power, and scarcity of large-scale data</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80168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Revival of AI</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algn="l"/>
            <a:r>
              <a:rPr lang="en-GB" dirty="0">
                <a:solidFill>
                  <a:schemeClr val="bg1"/>
                </a:solidFill>
                <a:effectLst/>
              </a:rPr>
              <a:t>The revival of AI research began in the late 1990s and early 2000s</a:t>
            </a:r>
          </a:p>
          <a:p>
            <a:r>
              <a:rPr lang="en-GB" dirty="0" err="1">
                <a:solidFill>
                  <a:schemeClr val="bg1"/>
                </a:solidFill>
                <a:effectLst/>
              </a:rPr>
              <a:t>Fueled</a:t>
            </a:r>
            <a:r>
              <a:rPr lang="en-GB" dirty="0">
                <a:solidFill>
                  <a:schemeClr val="bg1"/>
                </a:solidFill>
                <a:effectLst/>
              </a:rPr>
              <a:t> by the rise of machine learning and deep learning techniques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1277183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Factors Contributing to AI Revival</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pPr algn="l"/>
            <a:r>
              <a:rPr lang="en-GB" dirty="0">
                <a:solidFill>
                  <a:schemeClr val="bg1"/>
                </a:solidFill>
                <a:effectLst/>
              </a:rPr>
              <a:t>Increased computational power: advances in hardware and parallel processing</a:t>
            </a:r>
          </a:p>
          <a:p>
            <a:pPr algn="l"/>
            <a:r>
              <a:rPr lang="en-GB" dirty="0">
                <a:solidFill>
                  <a:schemeClr val="bg1"/>
                </a:solidFill>
                <a:effectLst/>
              </a:rPr>
              <a:t>Large, diverse datasets: crucial for data-intensive approaches like machine learning</a:t>
            </a:r>
          </a:p>
          <a:p>
            <a:pPr algn="l"/>
            <a:r>
              <a:rPr lang="en-GB" dirty="0">
                <a:solidFill>
                  <a:schemeClr val="bg1"/>
                </a:solidFill>
                <a:effectLst/>
              </a:rPr>
              <a:t>Algorithmic advances: deep learning breakthroughs, such as Convolutional Neural Networks (CNNs) and Recurrent Neural Networks (RNNs)</a:t>
            </a:r>
          </a:p>
          <a:p>
            <a:endParaRPr lang="en-GB" dirty="0">
              <a:solidFill>
                <a:schemeClr val="bg1"/>
              </a:solidFill>
              <a:effectLst/>
            </a:endParaRPr>
          </a:p>
          <a:p>
            <a:pPr algn="l"/>
            <a:endParaRPr lang="en-GB" dirty="0">
              <a:solidFill>
                <a:schemeClr val="bg1"/>
              </a:solidFill>
              <a:effectLst/>
            </a:endParaRPr>
          </a:p>
          <a:p>
            <a:pPr marL="0" indent="0" algn="l">
              <a:buNone/>
            </a:pPr>
            <a:br>
              <a:rPr lang="en-GB" dirty="0">
                <a:solidFill>
                  <a:schemeClr val="bg1"/>
                </a:solidFill>
                <a:effectLst/>
              </a:rPr>
            </a:br>
            <a:endParaRPr lang="en-GB" dirty="0">
              <a:solidFill>
                <a:schemeClr val="bg1"/>
              </a:solidFill>
              <a:effectLst/>
            </a:endParaRPr>
          </a:p>
        </p:txBody>
      </p:sp>
    </p:spTree>
    <p:extLst>
      <p:ext uri="{BB962C8B-B14F-4D97-AF65-F5344CB8AC3E}">
        <p14:creationId xmlns:p14="http://schemas.microsoft.com/office/powerpoint/2010/main" val="380803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Recent breakthroughs and AI Milestones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Autofit/>
          </a:bodyPr>
          <a:lstStyle/>
          <a:p>
            <a:r>
              <a:rPr lang="en-GB" sz="2600" dirty="0">
                <a:solidFill>
                  <a:schemeClr val="bg1"/>
                </a:solidFill>
                <a:effectLst/>
              </a:rPr>
              <a:t>IBM's Watson won in “Jeopardy” back 2011</a:t>
            </a:r>
          </a:p>
          <a:p>
            <a:r>
              <a:rPr lang="en-GB" sz="2600" dirty="0">
                <a:solidFill>
                  <a:schemeClr val="bg1"/>
                </a:solidFill>
                <a:effectLst/>
              </a:rPr>
              <a:t>Google DeepMind's AlphaGo defeated Go champion Lee Sedol in 2016</a:t>
            </a:r>
          </a:p>
          <a:p>
            <a:r>
              <a:rPr lang="en-GB" sz="2600" dirty="0">
                <a:solidFill>
                  <a:schemeClr val="bg1"/>
                </a:solidFill>
                <a:effectLst/>
              </a:rPr>
              <a:t>Deep learning techniques have accelerated progress in computer vision, leading to advancements in autonomous vehicles</a:t>
            </a:r>
          </a:p>
          <a:p>
            <a:r>
              <a:rPr lang="en-GB" sz="2600" dirty="0">
                <a:solidFill>
                  <a:schemeClr val="bg1"/>
                </a:solidFill>
              </a:rPr>
              <a:t>A</a:t>
            </a:r>
            <a:r>
              <a:rPr lang="en-GB" sz="2600" dirty="0">
                <a:solidFill>
                  <a:schemeClr val="bg1"/>
                </a:solidFill>
                <a:effectLst/>
              </a:rPr>
              <a:t>dvancements in natural language processing models, such as </a:t>
            </a:r>
            <a:r>
              <a:rPr lang="en-GB" sz="2600" dirty="0" err="1">
                <a:solidFill>
                  <a:schemeClr val="bg1"/>
                </a:solidFill>
                <a:effectLst/>
              </a:rPr>
              <a:t>OpenAI's</a:t>
            </a:r>
            <a:r>
              <a:rPr lang="en-GB" sz="2600" dirty="0">
                <a:solidFill>
                  <a:schemeClr val="bg1"/>
                </a:solidFill>
                <a:effectLst/>
              </a:rPr>
              <a:t> GPT-3 and </a:t>
            </a:r>
            <a:r>
              <a:rPr lang="en-GB" sz="2600" dirty="0" err="1">
                <a:solidFill>
                  <a:schemeClr val="bg1"/>
                </a:solidFill>
                <a:effectLst/>
              </a:rPr>
              <a:t>ChatGPT</a:t>
            </a:r>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endParaRPr lang="en-GB" sz="2600" dirty="0">
              <a:solidFill>
                <a:schemeClr val="bg1"/>
              </a:solidFill>
              <a:effectLst/>
            </a:endParaRPr>
          </a:p>
          <a:p>
            <a:pPr algn="l"/>
            <a:endParaRPr lang="en-GB" sz="2600" dirty="0">
              <a:solidFill>
                <a:schemeClr val="bg1"/>
              </a:solidFill>
              <a:effectLst/>
            </a:endParaRPr>
          </a:p>
          <a:p>
            <a:pPr marL="0" indent="0" algn="l">
              <a:buNone/>
            </a:pPr>
            <a:br>
              <a:rPr lang="en-GB" sz="2600" dirty="0">
                <a:solidFill>
                  <a:schemeClr val="bg1"/>
                </a:solidFill>
                <a:effectLst/>
              </a:rPr>
            </a:br>
            <a:endParaRPr lang="en-GB" sz="2600" dirty="0">
              <a:solidFill>
                <a:schemeClr val="bg1"/>
              </a:solidFill>
              <a:effectLst/>
            </a:endParaRPr>
          </a:p>
        </p:txBody>
      </p:sp>
    </p:spTree>
    <p:extLst>
      <p:ext uri="{BB962C8B-B14F-4D97-AF65-F5344CB8AC3E}">
        <p14:creationId xmlns:p14="http://schemas.microsoft.com/office/powerpoint/2010/main" val="1091960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Expert systems </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lgn="l">
              <a:buNone/>
            </a:pPr>
            <a:r>
              <a:rPr lang="en-GB" dirty="0">
                <a:solidFill>
                  <a:schemeClr val="bg1"/>
                </a:solidFill>
                <a:effectLst/>
              </a:rPr>
              <a:t>Expert systems are a type of AI that aims to replicate the decision-making abilities of a human expert within a specific domain. They are built to solve complex problems by reasoning through the knowledge stored in their knowledge base, much like a human expert would. Expert systems were one of the earliest applications of AI and gained significant attention in the 1970s and 1980s.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6599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pPr algn="l"/>
            <a:r>
              <a:rPr lang="en-GB" dirty="0">
                <a:solidFill>
                  <a:schemeClr val="bg1"/>
                </a:solidFill>
                <a:effectLst/>
              </a:rPr>
              <a:t>Components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lnSpcReduction="10000"/>
          </a:bodyPr>
          <a:lstStyle/>
          <a:p>
            <a:pPr marL="514350" indent="-514350" algn="l">
              <a:buAutoNum type="arabicPeriod"/>
            </a:pPr>
            <a:r>
              <a:rPr lang="en-GB" b="1" dirty="0">
                <a:solidFill>
                  <a:schemeClr val="bg1"/>
                </a:solidFill>
                <a:effectLst/>
              </a:rPr>
              <a:t>Knowledge Base: </a:t>
            </a:r>
            <a:r>
              <a:rPr lang="en-GB" dirty="0">
                <a:solidFill>
                  <a:schemeClr val="bg1"/>
                </a:solidFill>
                <a:effectLst/>
              </a:rPr>
              <a:t>The knowledge base is a collection of facts, rules, and heuristics about the specific domain. This information is gathered from domain experts and stored in a structured format.</a:t>
            </a:r>
          </a:p>
          <a:p>
            <a:pPr marL="514350" indent="-514350" algn="l">
              <a:buAutoNum type="arabicPeriod"/>
            </a:pPr>
            <a:r>
              <a:rPr lang="en-GB" b="1" dirty="0">
                <a:solidFill>
                  <a:schemeClr val="bg1"/>
                </a:solidFill>
                <a:effectLst/>
              </a:rPr>
              <a:t>Inference Engine: </a:t>
            </a:r>
            <a:r>
              <a:rPr lang="en-GB" dirty="0">
                <a:solidFill>
                  <a:schemeClr val="bg1"/>
                </a:solidFill>
                <a:effectLst/>
              </a:rPr>
              <a:t>The inference engine is responsible for applying the rules and facts in the knowledge base to deduce new information or make decisions. It uses various reasoning techniques, such as forward chaining (data-driven) or backward chaining (goal-driven), to infer conclusions from the given data.</a:t>
            </a:r>
          </a:p>
          <a:p>
            <a:pPr marL="514350" indent="-514350" algn="l">
              <a:buAutoNum type="arabicPeriod"/>
            </a:pPr>
            <a:r>
              <a:rPr lang="en-GB" b="1" dirty="0">
                <a:solidFill>
                  <a:schemeClr val="bg1"/>
                </a:solidFill>
                <a:effectLst/>
              </a:rPr>
              <a:t>User Interface: </a:t>
            </a:r>
            <a:r>
              <a:rPr lang="en-GB" dirty="0">
                <a:solidFill>
                  <a:schemeClr val="bg1"/>
                </a:solidFill>
                <a:effectLst/>
              </a:rPr>
              <a:t>The user interface allows users to interact with the expert system, inputting data or queries and receiving the system's conclusions or recommendations.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835141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rPr>
              <a:t>About the course</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1195857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Advantages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b="1" dirty="0">
                <a:solidFill>
                  <a:schemeClr val="bg1"/>
                </a:solidFill>
                <a:effectLst/>
              </a:rPr>
              <a:t>Consistency and reliability: </a:t>
            </a:r>
            <a:r>
              <a:rPr lang="en-GB" dirty="0">
                <a:solidFill>
                  <a:schemeClr val="bg1"/>
                </a:solidFill>
                <a:effectLst/>
              </a:rPr>
              <a:t>Expert systems can provide consistent and reliable analysis, as they are not subject to human biases or fatigue.</a:t>
            </a:r>
            <a:endParaRPr lang="en-GB" dirty="0">
              <a:solidFill>
                <a:schemeClr val="bg1"/>
              </a:solidFill>
            </a:endParaRPr>
          </a:p>
          <a:p>
            <a:r>
              <a:rPr lang="en-GB" b="1" dirty="0">
                <a:solidFill>
                  <a:schemeClr val="bg1"/>
                </a:solidFill>
                <a:effectLst/>
              </a:rPr>
              <a:t>Knowledge preservation: </a:t>
            </a:r>
            <a:r>
              <a:rPr lang="en-GB" dirty="0">
                <a:solidFill>
                  <a:schemeClr val="bg1"/>
                </a:solidFill>
                <a:effectLst/>
              </a:rPr>
              <a:t>By encoding the expertise of domain experts, expert systems can preserve valuable knowledge even if the experts become unavailable.</a:t>
            </a:r>
            <a:endParaRPr lang="en-GB" dirty="0">
              <a:solidFill>
                <a:schemeClr val="bg1"/>
              </a:solidFill>
            </a:endParaRPr>
          </a:p>
          <a:p>
            <a:r>
              <a:rPr lang="en-GB" b="1" dirty="0">
                <a:solidFill>
                  <a:schemeClr val="bg1"/>
                </a:solidFill>
                <a:effectLst/>
              </a:rPr>
              <a:t>Availability and accessibility: </a:t>
            </a:r>
            <a:r>
              <a:rPr lang="en-GB" dirty="0">
                <a:solidFill>
                  <a:schemeClr val="bg1"/>
                </a:solidFill>
                <a:effectLst/>
              </a:rPr>
              <a:t>Expert systems can be easily accessed by multiple users simultaneously and can provide expertise in situations where human experts may not be readily available.</a:t>
            </a:r>
          </a:p>
          <a:p>
            <a:endParaRPr lang="en-GB" u="sng" dirty="0">
              <a:solidFill>
                <a:schemeClr val="bg1"/>
              </a:solidFill>
              <a:effectLst/>
            </a:endParaRPr>
          </a:p>
        </p:txBody>
      </p:sp>
    </p:spTree>
    <p:extLst>
      <p:ext uri="{BB962C8B-B14F-4D97-AF65-F5344CB8AC3E}">
        <p14:creationId xmlns:p14="http://schemas.microsoft.com/office/powerpoint/2010/main" val="3253919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normAutofit/>
          </a:bodyPr>
          <a:lstStyle/>
          <a:p>
            <a:r>
              <a:rPr lang="en-GB" dirty="0">
                <a:solidFill>
                  <a:schemeClr val="bg1"/>
                </a:solidFill>
                <a:effectLst/>
              </a:rPr>
              <a:t>Limitations of expert systems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r>
              <a:rPr lang="en-GB" b="1" dirty="0">
                <a:solidFill>
                  <a:schemeClr val="bg1"/>
                </a:solidFill>
                <a:effectLst/>
              </a:rPr>
              <a:t>Limited scope: </a:t>
            </a:r>
            <a:r>
              <a:rPr lang="en-GB" dirty="0">
                <a:solidFill>
                  <a:schemeClr val="bg1"/>
                </a:solidFill>
                <a:effectLst/>
              </a:rPr>
              <a:t>Expert systems are designed for specific domains and are not capable of handling problems outside their area of expertise.</a:t>
            </a:r>
            <a:endParaRPr lang="en-GB" dirty="0">
              <a:solidFill>
                <a:schemeClr val="bg1"/>
              </a:solidFill>
            </a:endParaRPr>
          </a:p>
          <a:p>
            <a:r>
              <a:rPr lang="en-GB" b="1" dirty="0">
                <a:solidFill>
                  <a:schemeClr val="bg1"/>
                </a:solidFill>
                <a:effectLst/>
              </a:rPr>
              <a:t>Knowledge acquisition: </a:t>
            </a:r>
            <a:r>
              <a:rPr lang="en-GB" dirty="0">
                <a:solidFill>
                  <a:schemeClr val="bg1"/>
                </a:solidFill>
                <a:effectLst/>
              </a:rPr>
              <a:t>The process of gathering and encoding domain knowledge can be time-consuming and resource-intensive.</a:t>
            </a:r>
            <a:endParaRPr lang="en-GB" dirty="0">
              <a:solidFill>
                <a:schemeClr val="bg1"/>
              </a:solidFill>
            </a:endParaRPr>
          </a:p>
          <a:p>
            <a:r>
              <a:rPr lang="en-GB" b="1" dirty="0">
                <a:solidFill>
                  <a:schemeClr val="bg1"/>
                </a:solidFill>
                <a:effectLst/>
              </a:rPr>
              <a:t>Adaptability: </a:t>
            </a:r>
            <a:r>
              <a:rPr lang="en-GB" dirty="0">
                <a:solidFill>
                  <a:schemeClr val="bg1"/>
                </a:solidFill>
                <a:effectLst/>
              </a:rPr>
              <a:t>Expert systems lack the ability to learn and adapt to new situations or changing environments, as they rely on predefined knowledge and rules.</a:t>
            </a:r>
          </a:p>
          <a:p>
            <a:endParaRPr lang="en-GB" u="sng" dirty="0">
              <a:solidFill>
                <a:schemeClr val="bg1"/>
              </a:solidFill>
              <a:effectLst/>
            </a:endParaRPr>
          </a:p>
        </p:txBody>
      </p:sp>
    </p:spTree>
    <p:extLst>
      <p:ext uri="{BB962C8B-B14F-4D97-AF65-F5344CB8AC3E}">
        <p14:creationId xmlns:p14="http://schemas.microsoft.com/office/powerpoint/2010/main" val="2816770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Machine Learning as</a:t>
            </a:r>
            <a:br>
              <a:rPr lang="en-GB" dirty="0">
                <a:solidFill>
                  <a:schemeClr val="bg1"/>
                </a:solidFill>
                <a:effectLst/>
              </a:rPr>
            </a:br>
            <a:r>
              <a:rPr lang="en-GB" dirty="0">
                <a:solidFill>
                  <a:schemeClr val="bg1"/>
                </a:solidFill>
                <a:effectLst/>
              </a:rPr>
              <a:t>a subset of AI</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r>
              <a:rPr lang="en-GB" b="1" dirty="0">
                <a:solidFill>
                  <a:schemeClr val="bg1"/>
                </a:solidFill>
              </a:rPr>
              <a:t>"Field of study that gives computers the ability to learn without being explicitly programmed". </a:t>
            </a:r>
            <a:r>
              <a:rPr lang="en-GB" i="1" dirty="0">
                <a:solidFill>
                  <a:schemeClr val="bg1"/>
                </a:solidFill>
              </a:rPr>
              <a:t>(Arthur Samuel, in 1959)</a:t>
            </a:r>
            <a:endParaRPr lang="en-LV" i="1" dirty="0">
              <a:solidFill>
                <a:schemeClr val="bg1"/>
              </a:solidFill>
            </a:endParaRPr>
          </a:p>
          <a:p>
            <a:endParaRPr lang="en-LV" dirty="0">
              <a:solidFill>
                <a:schemeClr val="bg1"/>
              </a:solidFill>
            </a:endParaRPr>
          </a:p>
        </p:txBody>
      </p:sp>
    </p:spTree>
    <p:extLst>
      <p:ext uri="{BB962C8B-B14F-4D97-AF65-F5344CB8AC3E}">
        <p14:creationId xmlns:p14="http://schemas.microsoft.com/office/powerpoint/2010/main" val="2787569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Machine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b="1" dirty="0">
                <a:solidFill>
                  <a:schemeClr val="bg1"/>
                </a:solidFill>
              </a:rPr>
              <a:t>Machine Learning (ML) </a:t>
            </a:r>
            <a:r>
              <a:rPr lang="en-GB" dirty="0">
                <a:solidFill>
                  <a:schemeClr val="bg1"/>
                </a:solidFill>
              </a:rPr>
              <a:t>is a subset of AI that focuses on developing algorithms that enable computers to learn from data and improve their performance over time. The main idea behind ML is to enable machines to automatically adapt and make decisions without explicit programming.</a:t>
            </a:r>
          </a:p>
          <a:p>
            <a:pPr marL="0" indent="0">
              <a:buNone/>
            </a:pPr>
            <a:endParaRPr lang="en-GB" dirty="0">
              <a:solidFill>
                <a:schemeClr val="bg1"/>
              </a:solidFill>
            </a:endParaRPr>
          </a:p>
          <a:p>
            <a:pPr marL="0" indent="0">
              <a:buNone/>
            </a:pPr>
            <a:r>
              <a:rPr lang="en-GB" sz="2400" dirty="0">
                <a:solidFill>
                  <a:schemeClr val="bg1"/>
                </a:solidFill>
              </a:rPr>
              <a:t>In short:</a:t>
            </a:r>
          </a:p>
          <a:p>
            <a:r>
              <a:rPr lang="en-GB" sz="2400" i="1" dirty="0">
                <a:solidFill>
                  <a:schemeClr val="bg1"/>
                </a:solidFill>
              </a:rPr>
              <a:t>Subset of AI</a:t>
            </a:r>
          </a:p>
          <a:p>
            <a:r>
              <a:rPr lang="en-GB" sz="2400" i="1" dirty="0">
                <a:solidFill>
                  <a:schemeClr val="bg1"/>
                </a:solidFill>
              </a:rPr>
              <a:t>Learning from data &amp; experience</a:t>
            </a:r>
          </a:p>
          <a:p>
            <a:r>
              <a:rPr lang="en-GB" sz="2400" i="1" dirty="0">
                <a:solidFill>
                  <a:schemeClr val="bg1"/>
                </a:solidFill>
              </a:rPr>
              <a:t>No explicit programming</a:t>
            </a:r>
            <a:endParaRPr lang="en-LV" sz="2400" i="1" dirty="0">
              <a:solidFill>
                <a:schemeClr val="bg1"/>
              </a:solidFill>
            </a:endParaRPr>
          </a:p>
        </p:txBody>
      </p:sp>
    </p:spTree>
    <p:extLst>
      <p:ext uri="{BB962C8B-B14F-4D97-AF65-F5344CB8AC3E}">
        <p14:creationId xmlns:p14="http://schemas.microsoft.com/office/powerpoint/2010/main" val="400529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ML versus Traditional programming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Traditional programming</a:t>
            </a:r>
            <a:r>
              <a:rPr lang="en-GB" b="1" dirty="0">
                <a:solidFill>
                  <a:schemeClr val="bg1"/>
                </a:solidFill>
              </a:rPr>
              <a:t> </a:t>
            </a:r>
            <a:r>
              <a:rPr lang="en-GB" dirty="0">
                <a:solidFill>
                  <a:schemeClr val="bg1"/>
                </a:solidFill>
              </a:rPr>
              <a:t>- </a:t>
            </a:r>
            <a:r>
              <a:rPr lang="en-GB" dirty="0">
                <a:solidFill>
                  <a:schemeClr val="bg1"/>
                </a:solidFill>
                <a:effectLst/>
              </a:rPr>
              <a:t> a programmer writes an algorithms to solve a specific problem. The computer takes the input data, processes it based on the given rules, and produces the desired output. Works well for problems with clear and well-defined rules.</a:t>
            </a:r>
          </a:p>
          <a:p>
            <a:pPr marL="0" indent="0" algn="l">
              <a:buNone/>
            </a:pPr>
            <a:endParaRPr lang="en-GB" dirty="0">
              <a:solidFill>
                <a:schemeClr val="bg1"/>
              </a:solidFill>
            </a:endParaRPr>
          </a:p>
          <a:p>
            <a:pPr marL="0" indent="0">
              <a:buNone/>
            </a:pPr>
            <a:r>
              <a:rPr lang="en-GB" b="1" dirty="0">
                <a:solidFill>
                  <a:schemeClr val="bg1"/>
                </a:solidFill>
                <a:effectLst/>
              </a:rPr>
              <a:t>In machine learning</a:t>
            </a:r>
            <a:r>
              <a:rPr lang="en-GB" dirty="0">
                <a:solidFill>
                  <a:schemeClr val="bg1"/>
                </a:solidFill>
                <a:effectLst/>
              </a:rPr>
              <a:t>, algorithms are fed with input data and the desired output, and the system learns the patterns or relationships within the data to generate a model that </a:t>
            </a:r>
            <a:r>
              <a:rPr lang="en-GB" u="sng" dirty="0">
                <a:solidFill>
                  <a:schemeClr val="bg1"/>
                </a:solidFill>
                <a:effectLst/>
              </a:rPr>
              <a:t>can make predictions or decisions for new, unseen data.</a:t>
            </a:r>
          </a:p>
        </p:txBody>
      </p:sp>
    </p:spTree>
    <p:extLst>
      <p:ext uri="{BB962C8B-B14F-4D97-AF65-F5344CB8AC3E}">
        <p14:creationId xmlns:p14="http://schemas.microsoft.com/office/powerpoint/2010/main" val="381224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Types of Machine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b="1" dirty="0">
                <a:solidFill>
                  <a:schemeClr val="bg1"/>
                </a:solidFill>
                <a:effectLst/>
              </a:rPr>
              <a:t>Supervised Learning</a:t>
            </a:r>
            <a:r>
              <a:rPr lang="en-GB" dirty="0">
                <a:solidFill>
                  <a:schemeClr val="bg1"/>
                </a:solidFill>
                <a:effectLst/>
              </a:rPr>
              <a:t>: Learning from </a:t>
            </a:r>
            <a:r>
              <a:rPr lang="en-GB" dirty="0" err="1">
                <a:solidFill>
                  <a:schemeClr val="bg1"/>
                </a:solidFill>
                <a:effectLst/>
              </a:rPr>
              <a:t>labeled</a:t>
            </a:r>
            <a:r>
              <a:rPr lang="en-GB" dirty="0">
                <a:solidFill>
                  <a:schemeClr val="bg1"/>
                </a:solidFill>
                <a:effectLst/>
              </a:rPr>
              <a:t> data</a:t>
            </a:r>
          </a:p>
          <a:p>
            <a:r>
              <a:rPr lang="en-GB" b="1" dirty="0">
                <a:solidFill>
                  <a:schemeClr val="bg1"/>
                </a:solidFill>
                <a:effectLst/>
              </a:rPr>
              <a:t>Unsupervised Learning</a:t>
            </a:r>
            <a:r>
              <a:rPr lang="en-GB" dirty="0">
                <a:solidFill>
                  <a:schemeClr val="bg1"/>
                </a:solidFill>
                <a:effectLst/>
              </a:rPr>
              <a:t>: Identifying patterns in </a:t>
            </a:r>
            <a:r>
              <a:rPr lang="en-GB" dirty="0" err="1">
                <a:solidFill>
                  <a:schemeClr val="bg1"/>
                </a:solidFill>
                <a:effectLst/>
              </a:rPr>
              <a:t>unlabeled</a:t>
            </a:r>
            <a:r>
              <a:rPr lang="en-GB" dirty="0">
                <a:solidFill>
                  <a:schemeClr val="bg1"/>
                </a:solidFill>
                <a:effectLst/>
              </a:rPr>
              <a:t> data</a:t>
            </a:r>
          </a:p>
          <a:p>
            <a:r>
              <a:rPr lang="en-GB" b="1" dirty="0">
                <a:solidFill>
                  <a:schemeClr val="bg1"/>
                </a:solidFill>
                <a:effectLst/>
              </a:rPr>
              <a:t>Reinforcement Learning</a:t>
            </a:r>
            <a:r>
              <a:rPr lang="en-GB" dirty="0">
                <a:solidFill>
                  <a:schemeClr val="bg1"/>
                </a:solidFill>
                <a:effectLst/>
              </a:rPr>
              <a:t>: Learning through trial and error</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80011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In this type of ML, the algorithm is trained on a </a:t>
            </a:r>
            <a:r>
              <a:rPr lang="en-GB" dirty="0" err="1">
                <a:solidFill>
                  <a:schemeClr val="bg1"/>
                </a:solidFill>
                <a:effectLst/>
              </a:rPr>
              <a:t>labeled</a:t>
            </a:r>
            <a:r>
              <a:rPr lang="en-GB" dirty="0">
                <a:solidFill>
                  <a:schemeClr val="bg1"/>
                </a:solidFill>
                <a:effectLst/>
              </a:rPr>
              <a:t> dataset, with both input features and corresponding output labels. The goal is to learn a mapping from inputs to outputs, which can then be used to make predictions on new, unseen data. </a:t>
            </a:r>
            <a:endParaRPr lang="en-GB" u="sng" dirty="0">
              <a:solidFill>
                <a:schemeClr val="bg1"/>
              </a:solidFill>
              <a:effectLst/>
            </a:endParaRPr>
          </a:p>
        </p:txBody>
      </p:sp>
    </p:spTree>
    <p:extLst>
      <p:ext uri="{BB962C8B-B14F-4D97-AF65-F5344CB8AC3E}">
        <p14:creationId xmlns:p14="http://schemas.microsoft.com/office/powerpoint/2010/main" val="767823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199" y="1825625"/>
            <a:ext cx="6546273" cy="4351338"/>
          </a:xfrm>
        </p:spPr>
        <p:txBody>
          <a:bodyPr/>
          <a:lstStyle/>
          <a:p>
            <a:pPr marL="0" indent="0">
              <a:buNone/>
            </a:pPr>
            <a:r>
              <a:rPr lang="en-GB" dirty="0">
                <a:solidFill>
                  <a:schemeClr val="bg1"/>
                </a:solidFill>
                <a:effectLst/>
              </a:rPr>
              <a:t>Regression is used to estimate or predict continuous numerical values based on given input data (features). </a:t>
            </a:r>
          </a:p>
          <a:p>
            <a:pPr marL="0" indent="0">
              <a:buNone/>
            </a:pPr>
            <a:r>
              <a:rPr lang="en-GB" dirty="0">
                <a:solidFill>
                  <a:schemeClr val="bg1"/>
                </a:solidFill>
                <a:effectLst/>
              </a:rPr>
              <a:t>It helps us understand the relationship between these input features and the desired output, which is typically a number on a continuous scale.</a:t>
            </a:r>
            <a:endParaRPr lang="en-GB" u="sng" dirty="0">
              <a:solidFill>
                <a:schemeClr val="bg1"/>
              </a:solidFill>
              <a:effectLst/>
            </a:endParaRPr>
          </a:p>
        </p:txBody>
      </p:sp>
      <p:grpSp>
        <p:nvGrpSpPr>
          <p:cNvPr id="7" name="Group 6">
            <a:extLst>
              <a:ext uri="{FF2B5EF4-FFF2-40B4-BE49-F238E27FC236}">
                <a16:creationId xmlns:a16="http://schemas.microsoft.com/office/drawing/2014/main" id="{4AE99D89-B373-9DCB-D682-F08E3DBAA7B8}"/>
              </a:ext>
            </a:extLst>
          </p:cNvPr>
          <p:cNvGrpSpPr/>
          <p:nvPr/>
        </p:nvGrpSpPr>
        <p:grpSpPr>
          <a:xfrm>
            <a:off x="7384473" y="1556600"/>
            <a:ext cx="4572000" cy="4936275"/>
            <a:chOff x="7384473" y="1556600"/>
            <a:chExt cx="4572000" cy="4936275"/>
          </a:xfrm>
        </p:grpSpPr>
        <p:sp>
          <p:nvSpPr>
            <p:cNvPr id="5" name="Rounded Rectangle 4">
              <a:extLst>
                <a:ext uri="{FF2B5EF4-FFF2-40B4-BE49-F238E27FC236}">
                  <a16:creationId xmlns:a16="http://schemas.microsoft.com/office/drawing/2014/main" id="{337CAC98-CF04-D32F-4EB5-794DE1BFA7B1}"/>
                </a:ext>
              </a:extLst>
            </p:cNvPr>
            <p:cNvSpPr/>
            <p:nvPr/>
          </p:nvSpPr>
          <p:spPr>
            <a:xfrm>
              <a:off x="7384473" y="1556600"/>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descr="A screenshot of a computer&#10;&#10;Description automatically generated with low confidence">
              <a:extLst>
                <a:ext uri="{FF2B5EF4-FFF2-40B4-BE49-F238E27FC236}">
                  <a16:creationId xmlns:a16="http://schemas.microsoft.com/office/drawing/2014/main" id="{95D80FAE-1223-D02E-5F18-188681D6A893}"/>
                </a:ext>
              </a:extLst>
            </p:cNvPr>
            <p:cNvPicPr>
              <a:picLocks noChangeAspect="1"/>
            </p:cNvPicPr>
            <p:nvPr/>
          </p:nvPicPr>
          <p:blipFill rotWithShape="1">
            <a:blip r:embed="rId3"/>
            <a:srcRect l="-399" r="69213"/>
            <a:stretch/>
          </p:blipFill>
          <p:spPr>
            <a:xfrm>
              <a:off x="8111836" y="1738425"/>
              <a:ext cx="3117273" cy="4754450"/>
            </a:xfrm>
            <a:prstGeom prst="rect">
              <a:avLst/>
            </a:prstGeom>
          </p:spPr>
        </p:pic>
      </p:grpSp>
    </p:spTree>
    <p:extLst>
      <p:ext uri="{BB962C8B-B14F-4D97-AF65-F5344CB8AC3E}">
        <p14:creationId xmlns:p14="http://schemas.microsoft.com/office/powerpoint/2010/main" val="105440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Supervised Learning: Learning from </a:t>
            </a:r>
            <a:r>
              <a:rPr lang="en-GB" dirty="0" err="1">
                <a:solidFill>
                  <a:schemeClr val="bg1"/>
                </a:solidFill>
                <a:effectLst/>
              </a:rPr>
              <a:t>Labeled</a:t>
            </a:r>
            <a:r>
              <a:rPr lang="en-GB" dirty="0">
                <a:solidFill>
                  <a:schemeClr val="bg1"/>
                </a:solidFill>
                <a:effectLst/>
              </a:rPr>
              <a:t> Data</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200" y="1825625"/>
            <a:ext cx="6283036" cy="4351338"/>
          </a:xfrm>
        </p:spPr>
        <p:txBody>
          <a:bodyPr>
            <a:normAutofit/>
          </a:bodyPr>
          <a:lstStyle/>
          <a:p>
            <a:pPr marL="0" indent="0">
              <a:buNone/>
            </a:pPr>
            <a:r>
              <a:rPr lang="en-GB" dirty="0">
                <a:solidFill>
                  <a:schemeClr val="bg1"/>
                </a:solidFill>
                <a:effectLst/>
              </a:rPr>
              <a:t>Classification is used for predicting discrete categories or classes, based on the relationships between input variables (features) and output variables (target).</a:t>
            </a:r>
          </a:p>
          <a:p>
            <a:pPr marL="0" indent="0">
              <a:buNone/>
            </a:pPr>
            <a:endParaRPr lang="en-GB" dirty="0">
              <a:solidFill>
                <a:schemeClr val="bg1"/>
              </a:solidFill>
              <a:effectLst/>
            </a:endParaRPr>
          </a:p>
          <a:p>
            <a:pPr marL="0" indent="0">
              <a:buNone/>
            </a:pPr>
            <a:r>
              <a:rPr lang="en-GB" dirty="0">
                <a:solidFill>
                  <a:schemeClr val="bg1"/>
                </a:solidFill>
                <a:effectLst/>
              </a:rPr>
              <a:t>The goal of classification is to create a model that can accurately predict the class or category (y) given a set of input values (x).</a:t>
            </a:r>
            <a:endParaRPr lang="en-GB" u="sng" dirty="0">
              <a:solidFill>
                <a:schemeClr val="bg1"/>
              </a:solidFill>
              <a:effectLst/>
            </a:endParaRPr>
          </a:p>
        </p:txBody>
      </p:sp>
      <p:sp>
        <p:nvSpPr>
          <p:cNvPr id="5" name="Rounded Rectangle 4">
            <a:extLst>
              <a:ext uri="{FF2B5EF4-FFF2-40B4-BE49-F238E27FC236}">
                <a16:creationId xmlns:a16="http://schemas.microsoft.com/office/drawing/2014/main" id="{337CAC98-CF04-D32F-4EB5-794DE1BFA7B1}"/>
              </a:ext>
            </a:extLst>
          </p:cNvPr>
          <p:cNvSpPr/>
          <p:nvPr/>
        </p:nvSpPr>
        <p:spPr>
          <a:xfrm>
            <a:off x="7384473" y="1556600"/>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6" name="Picture 5" descr="A screenshot of a computer&#10;&#10;Description automatically generated with low confidence">
            <a:extLst>
              <a:ext uri="{FF2B5EF4-FFF2-40B4-BE49-F238E27FC236}">
                <a16:creationId xmlns:a16="http://schemas.microsoft.com/office/drawing/2014/main" id="{95D80FAE-1223-D02E-5F18-188681D6A893}"/>
              </a:ext>
            </a:extLst>
          </p:cNvPr>
          <p:cNvPicPr>
            <a:picLocks noChangeAspect="1"/>
          </p:cNvPicPr>
          <p:nvPr/>
        </p:nvPicPr>
        <p:blipFill rotWithShape="1">
          <a:blip r:embed="rId3"/>
          <a:srcRect l="33057" r="35757" b="29130"/>
          <a:stretch/>
        </p:blipFill>
        <p:spPr>
          <a:xfrm>
            <a:off x="7824355" y="1962233"/>
            <a:ext cx="3692236" cy="3990920"/>
          </a:xfrm>
          <a:prstGeom prst="rect">
            <a:avLst/>
          </a:prstGeom>
        </p:spPr>
      </p:pic>
    </p:spTree>
    <p:extLst>
      <p:ext uri="{BB962C8B-B14F-4D97-AF65-F5344CB8AC3E}">
        <p14:creationId xmlns:p14="http://schemas.microsoft.com/office/powerpoint/2010/main" val="4217368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Unsupervised Learning: Self learning by identifying patterns </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Unsupervised learning is a type of ML technique where the algorithm learns from data without any specific guidance or labels. </a:t>
            </a:r>
          </a:p>
          <a:p>
            <a:pPr marL="0" indent="0" algn="l">
              <a:buNone/>
            </a:pPr>
            <a:r>
              <a:rPr lang="en-GB" dirty="0">
                <a:solidFill>
                  <a:schemeClr val="bg1"/>
                </a:solidFill>
                <a:effectLst/>
              </a:rPr>
              <a:t>In simple terms, it's like giving the AI system a bunch of information and asking it to find interesting patterns or groupings on its own, without providing any specific instructions about what those patterns or groupings should be. </a:t>
            </a:r>
          </a:p>
        </p:txBody>
      </p:sp>
    </p:spTree>
    <p:extLst>
      <p:ext uri="{BB962C8B-B14F-4D97-AF65-F5344CB8AC3E}">
        <p14:creationId xmlns:p14="http://schemas.microsoft.com/office/powerpoint/2010/main" val="857423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Who</a:t>
            </a:r>
            <a:r>
              <a:rPr lang="lv-LV" dirty="0">
                <a:solidFill>
                  <a:schemeClr val="bg1"/>
                </a:solidFill>
              </a:rPr>
              <a:t> </a:t>
            </a:r>
            <a:r>
              <a:rPr lang="lv-LV" dirty="0" err="1">
                <a:solidFill>
                  <a:schemeClr val="bg1"/>
                </a:solidFill>
              </a:rPr>
              <a:t>is</a:t>
            </a:r>
            <a:r>
              <a:rPr lang="lv-LV" dirty="0">
                <a:solidFill>
                  <a:schemeClr val="bg1"/>
                </a:solidFill>
              </a:rPr>
              <a:t> </a:t>
            </a:r>
            <a:r>
              <a:rPr lang="lv-LV" dirty="0" err="1">
                <a:solidFill>
                  <a:schemeClr val="bg1"/>
                </a:solidFill>
              </a:rPr>
              <a:t>this</a:t>
            </a:r>
            <a:r>
              <a:rPr lang="lv-LV" dirty="0">
                <a:solidFill>
                  <a:schemeClr val="bg1"/>
                </a:solidFill>
              </a:rPr>
              <a:t> </a:t>
            </a:r>
            <a:r>
              <a:rPr lang="lv-LV" dirty="0" err="1">
                <a:solidFill>
                  <a:schemeClr val="bg1"/>
                </a:solidFill>
              </a:rPr>
              <a:t>course</a:t>
            </a:r>
            <a:r>
              <a:rPr lang="lv-LV" dirty="0">
                <a:solidFill>
                  <a:schemeClr val="bg1"/>
                </a:solidFill>
              </a:rPr>
              <a:t> </a:t>
            </a:r>
            <a:r>
              <a:rPr lang="lv-LV" dirty="0" err="1">
                <a:solidFill>
                  <a:schemeClr val="bg1"/>
                </a:solidFill>
              </a:rPr>
              <a:t>for</a:t>
            </a:r>
            <a:r>
              <a:rPr lang="lv-LV" dirty="0">
                <a:solidFill>
                  <a:schemeClr val="bg1"/>
                </a:solidFill>
              </a:rPr>
              <a:t>?</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r>
              <a:rPr lang="en-GB" dirty="0">
                <a:solidFill>
                  <a:schemeClr val="bg1"/>
                </a:solidFill>
              </a:rPr>
              <a:t>Individuals seeking to gain foundational knowledge about AI and Machine Learning concepts.</a:t>
            </a:r>
          </a:p>
          <a:p>
            <a:r>
              <a:rPr lang="en-GB" dirty="0">
                <a:solidFill>
                  <a:schemeClr val="bg1"/>
                </a:solidFill>
              </a:rPr>
              <a:t>No prior experience in AI, Machine Learning, or programming languages, such as Python, is required.</a:t>
            </a:r>
          </a:p>
          <a:p>
            <a:r>
              <a:rPr lang="en-GB" dirty="0">
                <a:solidFill>
                  <a:schemeClr val="bg1"/>
                </a:solidFill>
              </a:rPr>
              <a:t>Suitable for people from various backgrounds who want to explore AI applications in their domain.</a:t>
            </a:r>
          </a:p>
          <a:p>
            <a:r>
              <a:rPr lang="en-GB" dirty="0">
                <a:solidFill>
                  <a:schemeClr val="bg1"/>
                </a:solidFill>
              </a:rPr>
              <a:t>Perfect for those who want to learn how to build and deploy machine learning models using user-friendly tools like Microsoft Azure Machine Learning Designer.</a:t>
            </a:r>
          </a:p>
          <a:p>
            <a:pPr marL="0" indent="0">
              <a:buNone/>
            </a:pPr>
            <a:endParaRPr lang="en-LV" dirty="0">
              <a:solidFill>
                <a:schemeClr val="bg1"/>
              </a:solidFill>
            </a:endParaRPr>
          </a:p>
        </p:txBody>
      </p:sp>
    </p:spTree>
    <p:extLst>
      <p:ext uri="{BB962C8B-B14F-4D97-AF65-F5344CB8AC3E}">
        <p14:creationId xmlns:p14="http://schemas.microsoft.com/office/powerpoint/2010/main" val="1276245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Unsupervised Learning: Self learning by identifying patterns </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a:xfrm>
            <a:off x="838200" y="1825625"/>
            <a:ext cx="5742709" cy="4351338"/>
          </a:xfrm>
        </p:spPr>
        <p:txBody>
          <a:bodyPr>
            <a:normAutofit/>
          </a:bodyPr>
          <a:lstStyle/>
          <a:p>
            <a:pPr marL="0" indent="0" algn="l">
              <a:buNone/>
            </a:pPr>
            <a:r>
              <a:rPr lang="en-GB" sz="2000" dirty="0">
                <a:solidFill>
                  <a:schemeClr val="bg1"/>
                </a:solidFill>
                <a:effectLst/>
              </a:rPr>
              <a:t>Clustering</a:t>
            </a:r>
          </a:p>
          <a:p>
            <a:pPr marL="0" indent="0" algn="l">
              <a:buNone/>
            </a:pPr>
            <a:r>
              <a:rPr lang="en-GB" sz="2000" dirty="0">
                <a:solidFill>
                  <a:schemeClr val="bg1"/>
                </a:solidFill>
              </a:rPr>
              <a:t>C</a:t>
            </a:r>
            <a:r>
              <a:rPr lang="en-GB" sz="2000" dirty="0">
                <a:solidFill>
                  <a:schemeClr val="bg1"/>
                </a:solidFill>
                <a:effectLst/>
              </a:rPr>
              <a:t>lustering aims to find and organize data points into groups (or clusters) in such a way that data points within the same cluster are more similar to each other than to those in other clusters.</a:t>
            </a:r>
          </a:p>
        </p:txBody>
      </p:sp>
      <p:grpSp>
        <p:nvGrpSpPr>
          <p:cNvPr id="7" name="Group 6">
            <a:extLst>
              <a:ext uri="{FF2B5EF4-FFF2-40B4-BE49-F238E27FC236}">
                <a16:creationId xmlns:a16="http://schemas.microsoft.com/office/drawing/2014/main" id="{115D4F54-49E8-B264-8CED-374B120FA2B7}"/>
              </a:ext>
            </a:extLst>
          </p:cNvPr>
          <p:cNvGrpSpPr/>
          <p:nvPr/>
        </p:nvGrpSpPr>
        <p:grpSpPr>
          <a:xfrm>
            <a:off x="7384473" y="1556600"/>
            <a:ext cx="4572000" cy="4889387"/>
            <a:chOff x="7218218" y="1690688"/>
            <a:chExt cx="4572000" cy="4889387"/>
          </a:xfrm>
        </p:grpSpPr>
        <p:sp>
          <p:nvSpPr>
            <p:cNvPr id="6" name="Rounded Rectangle 5">
              <a:extLst>
                <a:ext uri="{FF2B5EF4-FFF2-40B4-BE49-F238E27FC236}">
                  <a16:creationId xmlns:a16="http://schemas.microsoft.com/office/drawing/2014/main" id="{C0CB05E7-C75E-7763-FE63-EF9FBFD0C801}"/>
                </a:ext>
              </a:extLst>
            </p:cNvPr>
            <p:cNvSpPr/>
            <p:nvPr/>
          </p:nvSpPr>
          <p:spPr>
            <a:xfrm>
              <a:off x="7218218" y="1690688"/>
              <a:ext cx="4572000" cy="48021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pic>
          <p:nvPicPr>
            <p:cNvPr id="5" name="Picture 4" descr="A screenshot of a computer&#10;&#10;Description automatically generated with low confidence">
              <a:extLst>
                <a:ext uri="{FF2B5EF4-FFF2-40B4-BE49-F238E27FC236}">
                  <a16:creationId xmlns:a16="http://schemas.microsoft.com/office/drawing/2014/main" id="{C75E7B2E-81FD-E172-3AE7-9A1F7BADD15C}"/>
                </a:ext>
              </a:extLst>
            </p:cNvPr>
            <p:cNvPicPr>
              <a:picLocks noChangeAspect="1"/>
            </p:cNvPicPr>
            <p:nvPr/>
          </p:nvPicPr>
          <p:blipFill rotWithShape="1">
            <a:blip r:embed="rId3"/>
            <a:srcRect l="66081"/>
            <a:stretch/>
          </p:blipFill>
          <p:spPr>
            <a:xfrm>
              <a:off x="7808977" y="1825625"/>
              <a:ext cx="3390482" cy="4754450"/>
            </a:xfrm>
            <a:prstGeom prst="rect">
              <a:avLst/>
            </a:prstGeom>
          </p:spPr>
        </p:pic>
      </p:grpSp>
    </p:spTree>
    <p:extLst>
      <p:ext uri="{BB962C8B-B14F-4D97-AF65-F5344CB8AC3E}">
        <p14:creationId xmlns:p14="http://schemas.microsoft.com/office/powerpoint/2010/main" val="4289309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Reinforcement Learning: Learning through trial and error</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Reinforcement Learning (RL) is a type of Machine Learning in which an agent learns to make decisions by interacting with an environment. The agent takes actions, receives feedback in the form of rewards or penalties, and adjusts its </a:t>
            </a:r>
            <a:r>
              <a:rPr lang="en-GB" dirty="0" err="1">
                <a:solidFill>
                  <a:schemeClr val="bg1"/>
                </a:solidFill>
                <a:effectLst/>
              </a:rPr>
              <a:t>behavior</a:t>
            </a:r>
            <a:r>
              <a:rPr lang="en-GB" dirty="0">
                <a:solidFill>
                  <a:schemeClr val="bg1"/>
                </a:solidFill>
                <a:effectLst/>
              </a:rPr>
              <a:t> to maximize the cumulative rewards over time. This learning process is inspired by the way humans and animals learn from trial and error, making it suitable for tasks that involve sequential decision-making and adaptive control.</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13665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Deep Learning as a subset of </a:t>
            </a:r>
            <a:r>
              <a:rPr lang="en-GB" dirty="0">
                <a:solidFill>
                  <a:schemeClr val="bg1"/>
                </a:solidFill>
              </a:rPr>
              <a:t>Machine Learning</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r>
              <a:rPr lang="en-GB" i="1" dirty="0">
                <a:solidFill>
                  <a:schemeClr val="bg1"/>
                </a:solidFill>
                <a:effectLst/>
              </a:rPr>
              <a:t>Deep learning is a subfield of machine learning that focuses on algorithms inspired by the structure and function of the human brain, called artificial neural networks. </a:t>
            </a:r>
          </a:p>
          <a:p>
            <a:endParaRPr lang="en-LV" dirty="0">
              <a:solidFill>
                <a:schemeClr val="bg1"/>
              </a:solidFill>
            </a:endParaRPr>
          </a:p>
        </p:txBody>
      </p:sp>
    </p:spTree>
    <p:extLst>
      <p:ext uri="{BB962C8B-B14F-4D97-AF65-F5344CB8AC3E}">
        <p14:creationId xmlns:p14="http://schemas.microsoft.com/office/powerpoint/2010/main" val="3760838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Deep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buNone/>
            </a:pPr>
            <a:r>
              <a:rPr lang="en-GB" dirty="0">
                <a:solidFill>
                  <a:schemeClr val="bg1"/>
                </a:solidFill>
                <a:effectLst/>
              </a:rPr>
              <a:t>Deep learning is a subfield of machine learning that focuses on algorithms called artificial neural networks. </a:t>
            </a:r>
          </a:p>
          <a:p>
            <a:pPr marL="0" indent="0">
              <a:buNone/>
            </a:pPr>
            <a:r>
              <a:rPr lang="en-GB" dirty="0">
                <a:solidFill>
                  <a:schemeClr val="bg1"/>
                </a:solidFill>
              </a:rPr>
              <a:t>Deep learning </a:t>
            </a:r>
            <a:r>
              <a:rPr lang="en-GB" dirty="0">
                <a:solidFill>
                  <a:schemeClr val="bg1"/>
                </a:solidFill>
                <a:effectLst/>
              </a:rPr>
              <a:t>focuses on building and training multi-layered artificial neural networks to automatically learn and extract hierarchical representations and features from complex, large-scale data sets, without relying on explicit programming.</a:t>
            </a:r>
            <a:endParaRPr lang="en-GB" u="sng" dirty="0">
              <a:solidFill>
                <a:schemeClr val="bg1"/>
              </a:solidFill>
              <a:effectLst/>
            </a:endParaRPr>
          </a:p>
        </p:txBody>
      </p:sp>
    </p:spTree>
    <p:extLst>
      <p:ext uri="{BB962C8B-B14F-4D97-AF65-F5344CB8AC3E}">
        <p14:creationId xmlns:p14="http://schemas.microsoft.com/office/powerpoint/2010/main" val="28080309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2C05-A051-25FE-1363-D4A094DEEE11}"/>
              </a:ext>
            </a:extLst>
          </p:cNvPr>
          <p:cNvSpPr>
            <a:spLocks noGrp="1"/>
          </p:cNvSpPr>
          <p:nvPr>
            <p:ph type="title"/>
          </p:nvPr>
        </p:nvSpPr>
        <p:spPr/>
        <p:txBody>
          <a:bodyPr/>
          <a:lstStyle/>
          <a:p>
            <a:r>
              <a:rPr lang="en-LV" dirty="0">
                <a:solidFill>
                  <a:schemeClr val="bg1"/>
                </a:solidFill>
              </a:rPr>
              <a:t>Neural network</a:t>
            </a:r>
          </a:p>
        </p:txBody>
      </p:sp>
      <p:sp>
        <p:nvSpPr>
          <p:cNvPr id="9" name="Oval 8">
            <a:extLst>
              <a:ext uri="{FF2B5EF4-FFF2-40B4-BE49-F238E27FC236}">
                <a16:creationId xmlns:a16="http://schemas.microsoft.com/office/drawing/2014/main" id="{228E344A-651B-FF39-3923-38834CFF8FA8}"/>
              </a:ext>
            </a:extLst>
          </p:cNvPr>
          <p:cNvSpPr/>
          <p:nvPr/>
        </p:nvSpPr>
        <p:spPr>
          <a:xfrm>
            <a:off x="1383323"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0" name="Oval 9">
            <a:extLst>
              <a:ext uri="{FF2B5EF4-FFF2-40B4-BE49-F238E27FC236}">
                <a16:creationId xmlns:a16="http://schemas.microsoft.com/office/drawing/2014/main" id="{5EF993AC-DB68-4DE3-CEF5-7B21B29AE556}"/>
              </a:ext>
            </a:extLst>
          </p:cNvPr>
          <p:cNvSpPr/>
          <p:nvPr/>
        </p:nvSpPr>
        <p:spPr>
          <a:xfrm>
            <a:off x="1383323"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1" name="Oval 10">
            <a:extLst>
              <a:ext uri="{FF2B5EF4-FFF2-40B4-BE49-F238E27FC236}">
                <a16:creationId xmlns:a16="http://schemas.microsoft.com/office/drawing/2014/main" id="{245E2E36-859C-06F8-57CF-C52E61615D86}"/>
              </a:ext>
            </a:extLst>
          </p:cNvPr>
          <p:cNvSpPr/>
          <p:nvPr/>
        </p:nvSpPr>
        <p:spPr>
          <a:xfrm>
            <a:off x="3305908" y="2180224"/>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2" name="Oval 11">
            <a:extLst>
              <a:ext uri="{FF2B5EF4-FFF2-40B4-BE49-F238E27FC236}">
                <a16:creationId xmlns:a16="http://schemas.microsoft.com/office/drawing/2014/main" id="{9A5A8217-D421-66F9-9B20-097412050CAB}"/>
              </a:ext>
            </a:extLst>
          </p:cNvPr>
          <p:cNvSpPr/>
          <p:nvPr/>
        </p:nvSpPr>
        <p:spPr>
          <a:xfrm>
            <a:off x="3305908"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3" name="Oval 12">
            <a:extLst>
              <a:ext uri="{FF2B5EF4-FFF2-40B4-BE49-F238E27FC236}">
                <a16:creationId xmlns:a16="http://schemas.microsoft.com/office/drawing/2014/main" id="{AC8A49F0-B003-D6EF-91EC-47E6695CE0BD}"/>
              </a:ext>
            </a:extLst>
          </p:cNvPr>
          <p:cNvSpPr/>
          <p:nvPr/>
        </p:nvSpPr>
        <p:spPr>
          <a:xfrm>
            <a:off x="3305908"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4" name="Oval 13">
            <a:extLst>
              <a:ext uri="{FF2B5EF4-FFF2-40B4-BE49-F238E27FC236}">
                <a16:creationId xmlns:a16="http://schemas.microsoft.com/office/drawing/2014/main" id="{E07A03D2-DA6E-1884-3251-4552E0BBF4B6}"/>
              </a:ext>
            </a:extLst>
          </p:cNvPr>
          <p:cNvSpPr/>
          <p:nvPr/>
        </p:nvSpPr>
        <p:spPr>
          <a:xfrm>
            <a:off x="3305908" y="563709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5" name="Oval 14">
            <a:extLst>
              <a:ext uri="{FF2B5EF4-FFF2-40B4-BE49-F238E27FC236}">
                <a16:creationId xmlns:a16="http://schemas.microsoft.com/office/drawing/2014/main" id="{8B63EBEC-74A5-D127-C836-5F361DCE130A}"/>
              </a:ext>
            </a:extLst>
          </p:cNvPr>
          <p:cNvSpPr/>
          <p:nvPr/>
        </p:nvSpPr>
        <p:spPr>
          <a:xfrm>
            <a:off x="5240216"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6" name="Oval 15">
            <a:extLst>
              <a:ext uri="{FF2B5EF4-FFF2-40B4-BE49-F238E27FC236}">
                <a16:creationId xmlns:a16="http://schemas.microsoft.com/office/drawing/2014/main" id="{5DDA34D9-EEB4-D55D-919B-739D42F72F02}"/>
              </a:ext>
            </a:extLst>
          </p:cNvPr>
          <p:cNvSpPr/>
          <p:nvPr/>
        </p:nvSpPr>
        <p:spPr>
          <a:xfrm>
            <a:off x="5228493"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7" name="Oval 16">
            <a:extLst>
              <a:ext uri="{FF2B5EF4-FFF2-40B4-BE49-F238E27FC236}">
                <a16:creationId xmlns:a16="http://schemas.microsoft.com/office/drawing/2014/main" id="{8D9CF712-D3F0-5BC1-F1ED-8F85291494CB}"/>
              </a:ext>
            </a:extLst>
          </p:cNvPr>
          <p:cNvSpPr/>
          <p:nvPr/>
        </p:nvSpPr>
        <p:spPr>
          <a:xfrm>
            <a:off x="7151078" y="3292971"/>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8" name="Oval 17">
            <a:extLst>
              <a:ext uri="{FF2B5EF4-FFF2-40B4-BE49-F238E27FC236}">
                <a16:creationId xmlns:a16="http://schemas.microsoft.com/office/drawing/2014/main" id="{05A847B6-36C7-F226-FF6B-5EC05B54E624}"/>
              </a:ext>
            </a:extLst>
          </p:cNvPr>
          <p:cNvSpPr/>
          <p:nvPr/>
        </p:nvSpPr>
        <p:spPr>
          <a:xfrm>
            <a:off x="7151078" y="4475113"/>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19" name="Oval 18">
            <a:extLst>
              <a:ext uri="{FF2B5EF4-FFF2-40B4-BE49-F238E27FC236}">
                <a16:creationId xmlns:a16="http://schemas.microsoft.com/office/drawing/2014/main" id="{F3A1C38B-FA68-FE14-06A9-61B3E32141D6}"/>
              </a:ext>
            </a:extLst>
          </p:cNvPr>
          <p:cNvSpPr/>
          <p:nvPr/>
        </p:nvSpPr>
        <p:spPr>
          <a:xfrm>
            <a:off x="9050217" y="2180224"/>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0" name="Oval 19">
            <a:extLst>
              <a:ext uri="{FF2B5EF4-FFF2-40B4-BE49-F238E27FC236}">
                <a16:creationId xmlns:a16="http://schemas.microsoft.com/office/drawing/2014/main" id="{4C9341E3-9EFD-C9F7-4794-30D47BD6DE71}"/>
              </a:ext>
            </a:extLst>
          </p:cNvPr>
          <p:cNvSpPr/>
          <p:nvPr/>
        </p:nvSpPr>
        <p:spPr>
          <a:xfrm>
            <a:off x="9050217" y="3916218"/>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sp>
        <p:nvSpPr>
          <p:cNvPr id="21" name="Oval 20">
            <a:extLst>
              <a:ext uri="{FF2B5EF4-FFF2-40B4-BE49-F238E27FC236}">
                <a16:creationId xmlns:a16="http://schemas.microsoft.com/office/drawing/2014/main" id="{41702469-B355-0F88-56F8-278EE1BD9674}"/>
              </a:ext>
            </a:extLst>
          </p:cNvPr>
          <p:cNvSpPr/>
          <p:nvPr/>
        </p:nvSpPr>
        <p:spPr>
          <a:xfrm>
            <a:off x="9050217" y="5615500"/>
            <a:ext cx="855784" cy="85578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LV"/>
          </a:p>
        </p:txBody>
      </p:sp>
      <p:cxnSp>
        <p:nvCxnSpPr>
          <p:cNvPr id="23" name="Straight Arrow Connector 22">
            <a:extLst>
              <a:ext uri="{FF2B5EF4-FFF2-40B4-BE49-F238E27FC236}">
                <a16:creationId xmlns:a16="http://schemas.microsoft.com/office/drawing/2014/main" id="{E413D2FC-52D6-E41D-FBEA-17DB6714EADB}"/>
              </a:ext>
            </a:extLst>
          </p:cNvPr>
          <p:cNvCxnSpPr>
            <a:cxnSpLocks/>
            <a:stCxn id="9" idx="7"/>
            <a:endCxn id="11" idx="3"/>
          </p:cNvCxnSpPr>
          <p:nvPr/>
        </p:nvCxnSpPr>
        <p:spPr>
          <a:xfrm flipV="1">
            <a:off x="2113780" y="2910681"/>
            <a:ext cx="1317455" cy="507617"/>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0077EC-185C-A4C3-64DF-499550D6CABB}"/>
              </a:ext>
            </a:extLst>
          </p:cNvPr>
          <p:cNvCxnSpPr>
            <a:stCxn id="9" idx="6"/>
            <a:endCxn id="12" idx="2"/>
          </p:cNvCxnSpPr>
          <p:nvPr/>
        </p:nvCxnSpPr>
        <p:spPr>
          <a:xfrm>
            <a:off x="2239107" y="3720863"/>
            <a:ext cx="1066801" cy="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603F9F5-3E90-5CBC-0C6E-0518B9DF2A07}"/>
              </a:ext>
            </a:extLst>
          </p:cNvPr>
          <p:cNvCxnSpPr>
            <a:stCxn id="9" idx="5"/>
            <a:endCxn id="13" idx="1"/>
          </p:cNvCxnSpPr>
          <p:nvPr/>
        </p:nvCxnSpPr>
        <p:spPr>
          <a:xfrm>
            <a:off x="2113780" y="4023428"/>
            <a:ext cx="1317455" cy="577012"/>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AB1B16-6025-BEC4-D981-305B20F6C588}"/>
              </a:ext>
            </a:extLst>
          </p:cNvPr>
          <p:cNvCxnSpPr>
            <a:stCxn id="9" idx="5"/>
            <a:endCxn id="14" idx="1"/>
          </p:cNvCxnSpPr>
          <p:nvPr/>
        </p:nvCxnSpPr>
        <p:spPr>
          <a:xfrm>
            <a:off x="2113780" y="4023428"/>
            <a:ext cx="1317455" cy="173899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E70A6E-F3E0-E51D-263D-86663E92F74E}"/>
              </a:ext>
            </a:extLst>
          </p:cNvPr>
          <p:cNvCxnSpPr>
            <a:stCxn id="10" idx="7"/>
            <a:endCxn id="11" idx="3"/>
          </p:cNvCxnSpPr>
          <p:nvPr/>
        </p:nvCxnSpPr>
        <p:spPr>
          <a:xfrm flipV="1">
            <a:off x="2113780" y="2910681"/>
            <a:ext cx="1317455" cy="1689759"/>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EABC71A-2084-F403-5DA4-311B418B5F4B}"/>
              </a:ext>
            </a:extLst>
          </p:cNvPr>
          <p:cNvCxnSpPr>
            <a:stCxn id="10" idx="7"/>
            <a:endCxn id="12" idx="3"/>
          </p:cNvCxnSpPr>
          <p:nvPr/>
        </p:nvCxnSpPr>
        <p:spPr>
          <a:xfrm flipV="1">
            <a:off x="2113780" y="4023428"/>
            <a:ext cx="1317455" cy="577012"/>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689FCA-9907-21DC-84CF-D50FC7FFCE26}"/>
              </a:ext>
            </a:extLst>
          </p:cNvPr>
          <p:cNvCxnSpPr>
            <a:stCxn id="10" idx="6"/>
            <a:endCxn id="13" idx="2"/>
          </p:cNvCxnSpPr>
          <p:nvPr/>
        </p:nvCxnSpPr>
        <p:spPr>
          <a:xfrm>
            <a:off x="2239107" y="4903005"/>
            <a:ext cx="1066801" cy="0"/>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A390EFB-A07B-5A13-2260-B5FE411DAE5A}"/>
              </a:ext>
            </a:extLst>
          </p:cNvPr>
          <p:cNvCxnSpPr>
            <a:stCxn id="10" idx="5"/>
            <a:endCxn id="14" idx="1"/>
          </p:cNvCxnSpPr>
          <p:nvPr/>
        </p:nvCxnSpPr>
        <p:spPr>
          <a:xfrm>
            <a:off x="2113780" y="5205570"/>
            <a:ext cx="1317455" cy="556848"/>
          </a:xfrm>
          <a:prstGeom prst="straightConnector1">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0378EA2-D9A0-F0A4-B9F8-1AB5527B3022}"/>
              </a:ext>
            </a:extLst>
          </p:cNvPr>
          <p:cNvCxnSpPr>
            <a:stCxn id="11" idx="6"/>
            <a:endCxn id="15" idx="1"/>
          </p:cNvCxnSpPr>
          <p:nvPr/>
        </p:nvCxnSpPr>
        <p:spPr>
          <a:xfrm>
            <a:off x="4161692" y="2608116"/>
            <a:ext cx="1203851" cy="810182"/>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17F299-3816-C50E-DFAF-B4EE34CC0B42}"/>
              </a:ext>
            </a:extLst>
          </p:cNvPr>
          <p:cNvCxnSpPr>
            <a:stCxn id="11" idx="6"/>
            <a:endCxn id="16" idx="1"/>
          </p:cNvCxnSpPr>
          <p:nvPr/>
        </p:nvCxnSpPr>
        <p:spPr>
          <a:xfrm>
            <a:off x="4161692" y="2608116"/>
            <a:ext cx="1192128" cy="1992324"/>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872D40-7D23-060B-EFA7-3324AA0F5B57}"/>
              </a:ext>
            </a:extLst>
          </p:cNvPr>
          <p:cNvCxnSpPr>
            <a:stCxn id="12" idx="6"/>
            <a:endCxn id="15" idx="2"/>
          </p:cNvCxnSpPr>
          <p:nvPr/>
        </p:nvCxnSpPr>
        <p:spPr>
          <a:xfrm>
            <a:off x="4161692" y="3720863"/>
            <a:ext cx="1078524"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96BFEC-DD6F-DE47-96B5-64635E2DDB47}"/>
              </a:ext>
            </a:extLst>
          </p:cNvPr>
          <p:cNvCxnSpPr>
            <a:stCxn id="12" idx="6"/>
            <a:endCxn id="16" idx="1"/>
          </p:cNvCxnSpPr>
          <p:nvPr/>
        </p:nvCxnSpPr>
        <p:spPr>
          <a:xfrm>
            <a:off x="4161692" y="3720863"/>
            <a:ext cx="1192128" cy="879577"/>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70A0F27-B8CC-4C87-C9EB-B36F8C446EEA}"/>
              </a:ext>
            </a:extLst>
          </p:cNvPr>
          <p:cNvCxnSpPr>
            <a:stCxn id="13" idx="7"/>
            <a:endCxn id="15" idx="2"/>
          </p:cNvCxnSpPr>
          <p:nvPr/>
        </p:nvCxnSpPr>
        <p:spPr>
          <a:xfrm flipV="1">
            <a:off x="4036365" y="3720863"/>
            <a:ext cx="1203851" cy="879577"/>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E96904C-579F-2FA2-B1B5-377D0068C9E4}"/>
              </a:ext>
            </a:extLst>
          </p:cNvPr>
          <p:cNvCxnSpPr>
            <a:stCxn id="13" idx="7"/>
            <a:endCxn id="16" idx="2"/>
          </p:cNvCxnSpPr>
          <p:nvPr/>
        </p:nvCxnSpPr>
        <p:spPr>
          <a:xfrm>
            <a:off x="4036365" y="4600440"/>
            <a:ext cx="1192128" cy="302565"/>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A49D97-E57A-ADD1-3FEA-1D140D97B5E1}"/>
              </a:ext>
            </a:extLst>
          </p:cNvPr>
          <p:cNvCxnSpPr>
            <a:stCxn id="14" idx="7"/>
            <a:endCxn id="15" idx="3"/>
          </p:cNvCxnSpPr>
          <p:nvPr/>
        </p:nvCxnSpPr>
        <p:spPr>
          <a:xfrm flipV="1">
            <a:off x="4036365" y="4023428"/>
            <a:ext cx="1329178" cy="173899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D28944E-00C3-F4FD-773B-11D0D91E524C}"/>
              </a:ext>
            </a:extLst>
          </p:cNvPr>
          <p:cNvCxnSpPr>
            <a:stCxn id="14" idx="7"/>
            <a:endCxn id="16" idx="2"/>
          </p:cNvCxnSpPr>
          <p:nvPr/>
        </p:nvCxnSpPr>
        <p:spPr>
          <a:xfrm flipV="1">
            <a:off x="4036365" y="4903005"/>
            <a:ext cx="1192128" cy="859413"/>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07EC8BF-8D63-59D8-1E7F-E1CD084396FF}"/>
              </a:ext>
            </a:extLst>
          </p:cNvPr>
          <p:cNvCxnSpPr>
            <a:stCxn id="15" idx="6"/>
            <a:endCxn id="17" idx="2"/>
          </p:cNvCxnSpPr>
          <p:nvPr/>
        </p:nvCxnSpPr>
        <p:spPr>
          <a:xfrm>
            <a:off x="6096000" y="3720863"/>
            <a:ext cx="1055078"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7673720-5DB4-9FEF-9E06-72989D704325}"/>
              </a:ext>
            </a:extLst>
          </p:cNvPr>
          <p:cNvCxnSpPr>
            <a:stCxn id="15" idx="6"/>
            <a:endCxn id="18" idx="2"/>
          </p:cNvCxnSpPr>
          <p:nvPr/>
        </p:nvCxnSpPr>
        <p:spPr>
          <a:xfrm>
            <a:off x="6096000" y="3720863"/>
            <a:ext cx="1055078" cy="1182142"/>
          </a:xfrm>
          <a:prstGeom prst="straightConnector1">
            <a:avLst/>
          </a:prstGeom>
          <a:ln w="44450">
            <a:solidFill>
              <a:schemeClr val="accent3">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D128BE5-D1BC-D961-4B0F-44039B09215B}"/>
              </a:ext>
            </a:extLst>
          </p:cNvPr>
          <p:cNvCxnSpPr>
            <a:stCxn id="16" idx="6"/>
          </p:cNvCxnSpPr>
          <p:nvPr/>
        </p:nvCxnSpPr>
        <p:spPr>
          <a:xfrm>
            <a:off x="6084277" y="4903005"/>
            <a:ext cx="1090247" cy="0"/>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8F3D0D1-4B43-E5ED-8715-F522A207078D}"/>
              </a:ext>
            </a:extLst>
          </p:cNvPr>
          <p:cNvCxnSpPr>
            <a:stCxn id="16" idx="6"/>
            <a:endCxn id="17" idx="2"/>
          </p:cNvCxnSpPr>
          <p:nvPr/>
        </p:nvCxnSpPr>
        <p:spPr>
          <a:xfrm flipV="1">
            <a:off x="6084277" y="3720863"/>
            <a:ext cx="1066801" cy="1182142"/>
          </a:xfrm>
          <a:prstGeom prst="straightConnector1">
            <a:avLst/>
          </a:prstGeom>
          <a:ln w="4445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D1A3FA-906A-B97D-09B2-586376B789BD}"/>
              </a:ext>
            </a:extLst>
          </p:cNvPr>
          <p:cNvCxnSpPr>
            <a:stCxn id="17" idx="6"/>
            <a:endCxn id="19" idx="3"/>
          </p:cNvCxnSpPr>
          <p:nvPr/>
        </p:nvCxnSpPr>
        <p:spPr>
          <a:xfrm flipV="1">
            <a:off x="8006862" y="2910681"/>
            <a:ext cx="1168682" cy="81018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B6BA362-C3EB-C736-B783-47B8401FB160}"/>
              </a:ext>
            </a:extLst>
          </p:cNvPr>
          <p:cNvCxnSpPr>
            <a:stCxn id="17" idx="6"/>
            <a:endCxn id="20" idx="2"/>
          </p:cNvCxnSpPr>
          <p:nvPr/>
        </p:nvCxnSpPr>
        <p:spPr>
          <a:xfrm>
            <a:off x="8006862" y="3720863"/>
            <a:ext cx="1043355" cy="623247"/>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81353E-89EB-8AE4-4366-1F9145CA5779}"/>
              </a:ext>
            </a:extLst>
          </p:cNvPr>
          <p:cNvCxnSpPr>
            <a:stCxn id="17" idx="5"/>
            <a:endCxn id="21" idx="1"/>
          </p:cNvCxnSpPr>
          <p:nvPr/>
        </p:nvCxnSpPr>
        <p:spPr>
          <a:xfrm>
            <a:off x="7881535" y="4023428"/>
            <a:ext cx="1294009" cy="171739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F01AC00-A341-D2FA-0236-0394751CF70B}"/>
              </a:ext>
            </a:extLst>
          </p:cNvPr>
          <p:cNvCxnSpPr>
            <a:stCxn id="18" idx="7"/>
            <a:endCxn id="19" idx="3"/>
          </p:cNvCxnSpPr>
          <p:nvPr/>
        </p:nvCxnSpPr>
        <p:spPr>
          <a:xfrm flipV="1">
            <a:off x="7881535" y="2910681"/>
            <a:ext cx="1294009" cy="168975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BB8D93D-CB16-EE99-9471-99D37F03567C}"/>
              </a:ext>
            </a:extLst>
          </p:cNvPr>
          <p:cNvCxnSpPr>
            <a:stCxn id="18" idx="7"/>
            <a:endCxn id="20" idx="2"/>
          </p:cNvCxnSpPr>
          <p:nvPr/>
        </p:nvCxnSpPr>
        <p:spPr>
          <a:xfrm flipV="1">
            <a:off x="7881535" y="4344110"/>
            <a:ext cx="1168682" cy="2563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0A42F8A-53A6-D663-5CEB-95EA6EB22BA7}"/>
              </a:ext>
            </a:extLst>
          </p:cNvPr>
          <p:cNvCxnSpPr>
            <a:stCxn id="18" idx="6"/>
            <a:endCxn id="21" idx="1"/>
          </p:cNvCxnSpPr>
          <p:nvPr/>
        </p:nvCxnSpPr>
        <p:spPr>
          <a:xfrm>
            <a:off x="8006862" y="4903005"/>
            <a:ext cx="1168682" cy="83782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64A9F80-93C1-DBEC-9DAF-315E1998C136}"/>
              </a:ext>
            </a:extLst>
          </p:cNvPr>
          <p:cNvSpPr txBox="1"/>
          <p:nvPr/>
        </p:nvSpPr>
        <p:spPr>
          <a:xfrm>
            <a:off x="1042988" y="2328863"/>
            <a:ext cx="1218282" cy="369332"/>
          </a:xfrm>
          <a:prstGeom prst="rect">
            <a:avLst/>
          </a:prstGeom>
          <a:noFill/>
        </p:spPr>
        <p:txBody>
          <a:bodyPr wrap="none" rtlCol="0">
            <a:spAutoFit/>
          </a:bodyPr>
          <a:lstStyle/>
          <a:p>
            <a:r>
              <a:rPr lang="en-LV" b="1" dirty="0">
                <a:solidFill>
                  <a:schemeClr val="bg1"/>
                </a:solidFill>
              </a:rPr>
              <a:t>Input layer</a:t>
            </a:r>
          </a:p>
        </p:txBody>
      </p:sp>
      <p:sp>
        <p:nvSpPr>
          <p:cNvPr id="75" name="TextBox 74">
            <a:extLst>
              <a:ext uri="{FF2B5EF4-FFF2-40B4-BE49-F238E27FC236}">
                <a16:creationId xmlns:a16="http://schemas.microsoft.com/office/drawing/2014/main" id="{31018CC8-9348-9B6D-990F-3D88905FBA4C}"/>
              </a:ext>
            </a:extLst>
          </p:cNvPr>
          <p:cNvSpPr txBox="1"/>
          <p:nvPr/>
        </p:nvSpPr>
        <p:spPr>
          <a:xfrm>
            <a:off x="8781604" y="1465885"/>
            <a:ext cx="1393010" cy="369332"/>
          </a:xfrm>
          <a:prstGeom prst="rect">
            <a:avLst/>
          </a:prstGeom>
          <a:noFill/>
        </p:spPr>
        <p:txBody>
          <a:bodyPr wrap="none" rtlCol="0">
            <a:spAutoFit/>
          </a:bodyPr>
          <a:lstStyle/>
          <a:p>
            <a:r>
              <a:rPr lang="en-LV" b="1" dirty="0">
                <a:solidFill>
                  <a:schemeClr val="bg1"/>
                </a:solidFill>
              </a:rPr>
              <a:t>Output layer</a:t>
            </a:r>
          </a:p>
        </p:txBody>
      </p:sp>
      <p:sp>
        <p:nvSpPr>
          <p:cNvPr id="76" name="Left Brace 75">
            <a:extLst>
              <a:ext uri="{FF2B5EF4-FFF2-40B4-BE49-F238E27FC236}">
                <a16:creationId xmlns:a16="http://schemas.microsoft.com/office/drawing/2014/main" id="{9F8F4F82-9F47-79FE-7B83-F5A39ECF1457}"/>
              </a:ext>
            </a:extLst>
          </p:cNvPr>
          <p:cNvSpPr/>
          <p:nvPr/>
        </p:nvSpPr>
        <p:spPr>
          <a:xfrm rot="5400000">
            <a:off x="5319386" y="-474396"/>
            <a:ext cx="855784" cy="5025298"/>
          </a:xfrm>
          <a:prstGeom prst="leftBrace">
            <a:avLst/>
          </a:prstGeom>
          <a:ln w="317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LV"/>
          </a:p>
        </p:txBody>
      </p:sp>
      <p:sp>
        <p:nvSpPr>
          <p:cNvPr id="77" name="TextBox 76">
            <a:extLst>
              <a:ext uri="{FF2B5EF4-FFF2-40B4-BE49-F238E27FC236}">
                <a16:creationId xmlns:a16="http://schemas.microsoft.com/office/drawing/2014/main" id="{6C9B8688-CB55-859C-8D9D-924BA4760B03}"/>
              </a:ext>
            </a:extLst>
          </p:cNvPr>
          <p:cNvSpPr txBox="1"/>
          <p:nvPr/>
        </p:nvSpPr>
        <p:spPr>
          <a:xfrm>
            <a:off x="5050773" y="1161271"/>
            <a:ext cx="1436291" cy="369332"/>
          </a:xfrm>
          <a:prstGeom prst="rect">
            <a:avLst/>
          </a:prstGeom>
          <a:noFill/>
        </p:spPr>
        <p:txBody>
          <a:bodyPr wrap="none" rtlCol="0">
            <a:spAutoFit/>
          </a:bodyPr>
          <a:lstStyle/>
          <a:p>
            <a:r>
              <a:rPr lang="en-LV" b="1" dirty="0">
                <a:solidFill>
                  <a:schemeClr val="bg1"/>
                </a:solidFill>
              </a:rPr>
              <a:t>Hidden Layer</a:t>
            </a:r>
          </a:p>
        </p:txBody>
      </p:sp>
    </p:spTree>
    <p:extLst>
      <p:ext uri="{BB962C8B-B14F-4D97-AF65-F5344CB8AC3E}">
        <p14:creationId xmlns:p14="http://schemas.microsoft.com/office/powerpoint/2010/main" val="509009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r>
              <a:rPr lang="en-GB" dirty="0">
                <a:solidFill>
                  <a:schemeClr val="bg1"/>
                </a:solidFill>
                <a:effectLst/>
              </a:rPr>
              <a:t>Defining Deep Learning</a:t>
            </a:r>
            <a:endParaRPr lang="en-LV" dirty="0">
              <a:solidFill>
                <a:schemeClr val="bg1"/>
              </a:solidFill>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Deep learning has been particularly successful in various applications, such as image and speech recognition, natural language processing, and game playing.</a:t>
            </a:r>
          </a:p>
          <a:p>
            <a:pPr marL="0" indent="0" algn="l">
              <a:buNone/>
            </a:pPr>
            <a:r>
              <a:rPr lang="en-GB" dirty="0">
                <a:solidFill>
                  <a:schemeClr val="bg1"/>
                </a:solidFill>
                <a:effectLst/>
              </a:rPr>
              <a:t>Its ability to process and learn from vast amounts of unstructured data has made deep learning a driving force behind the rapid advancements in artificial intelligence.</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824521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CA1364-1188-954D-A0A8-5DB6D0DC143B}"/>
              </a:ext>
            </a:extLst>
          </p:cNvPr>
          <p:cNvGraphicFramePr>
            <a:graphicFrameLocks noGrp="1"/>
          </p:cNvGraphicFramePr>
          <p:nvPr>
            <p:ph idx="1"/>
            <p:extLst>
              <p:ext uri="{D42A27DB-BD31-4B8C-83A1-F6EECF244321}">
                <p14:modId xmlns:p14="http://schemas.microsoft.com/office/powerpoint/2010/main" val="2171354328"/>
              </p:ext>
            </p:extLst>
          </p:nvPr>
        </p:nvGraphicFramePr>
        <p:xfrm>
          <a:off x="0" y="194744"/>
          <a:ext cx="12453730" cy="646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01BFCA9-8FA0-98D5-7DA5-B53857CEE36C}"/>
              </a:ext>
            </a:extLst>
          </p:cNvPr>
          <p:cNvSpPr txBox="1"/>
          <p:nvPr/>
        </p:nvSpPr>
        <p:spPr>
          <a:xfrm>
            <a:off x="4183393" y="1344254"/>
            <a:ext cx="4082122" cy="738664"/>
          </a:xfrm>
          <a:prstGeom prst="rect">
            <a:avLst/>
          </a:prstGeom>
          <a:noFill/>
        </p:spPr>
        <p:txBody>
          <a:bodyPr wrap="square" rtlCol="0">
            <a:spAutoFit/>
          </a:bodyPr>
          <a:lstStyle/>
          <a:p>
            <a:pPr algn="ctr"/>
            <a:r>
              <a:rPr lang="en-GB" sz="1400" dirty="0">
                <a:solidFill>
                  <a:schemeClr val="bg1"/>
                </a:solidFill>
              </a:rPr>
              <a:t>T</a:t>
            </a:r>
            <a:r>
              <a:rPr lang="en-GB" sz="1400" dirty="0">
                <a:solidFill>
                  <a:schemeClr val="bg1"/>
                </a:solidFill>
                <a:effectLst/>
              </a:rPr>
              <a:t>echniques</a:t>
            </a:r>
            <a:r>
              <a:rPr lang="en-GB" sz="1400" dirty="0">
                <a:solidFill>
                  <a:schemeClr val="bg1"/>
                </a:solidFill>
              </a:rPr>
              <a:t> like</a:t>
            </a:r>
            <a:r>
              <a:rPr lang="en-GB" sz="1400" dirty="0">
                <a:solidFill>
                  <a:schemeClr val="bg1"/>
                </a:solidFill>
                <a:effectLst/>
              </a:rPr>
              <a:t> Rule-based systems and expert systems</a:t>
            </a:r>
          </a:p>
          <a:p>
            <a:pPr algn="ctr"/>
            <a:endParaRPr lang="en-LV" sz="1400" dirty="0">
              <a:solidFill>
                <a:schemeClr val="bg1"/>
              </a:solidFill>
            </a:endParaRPr>
          </a:p>
        </p:txBody>
      </p:sp>
      <p:sp>
        <p:nvSpPr>
          <p:cNvPr id="6" name="TextBox 5">
            <a:extLst>
              <a:ext uri="{FF2B5EF4-FFF2-40B4-BE49-F238E27FC236}">
                <a16:creationId xmlns:a16="http://schemas.microsoft.com/office/drawing/2014/main" id="{C5AA901A-1E59-0FE4-B313-F6F1513C4D48}"/>
              </a:ext>
            </a:extLst>
          </p:cNvPr>
          <p:cNvSpPr txBox="1"/>
          <p:nvPr/>
        </p:nvSpPr>
        <p:spPr>
          <a:xfrm>
            <a:off x="4521551" y="2787321"/>
            <a:ext cx="3405807" cy="738664"/>
          </a:xfrm>
          <a:prstGeom prst="rect">
            <a:avLst/>
          </a:prstGeom>
          <a:noFill/>
        </p:spPr>
        <p:txBody>
          <a:bodyPr wrap="square" rtlCol="0">
            <a:spAutoFit/>
          </a:bodyPr>
          <a:lstStyle/>
          <a:p>
            <a:pPr algn="ctr"/>
            <a:r>
              <a:rPr lang="en-GB" sz="1400" dirty="0">
                <a:solidFill>
                  <a:schemeClr val="bg1"/>
                </a:solidFill>
              </a:rPr>
              <a:t>A</a:t>
            </a:r>
            <a:r>
              <a:rPr lang="en-GB" sz="1400" dirty="0">
                <a:solidFill>
                  <a:schemeClr val="bg1"/>
                </a:solidFill>
                <a:effectLst/>
              </a:rPr>
              <a:t>lgorithms, such as decision trees, k-Nearest </a:t>
            </a:r>
            <a:r>
              <a:rPr lang="en-GB" sz="1400" dirty="0" err="1">
                <a:solidFill>
                  <a:schemeClr val="bg1"/>
                </a:solidFill>
                <a:effectLst/>
              </a:rPr>
              <a:t>Neighbors</a:t>
            </a:r>
            <a:r>
              <a:rPr lang="en-GB" sz="1400" dirty="0">
                <a:solidFill>
                  <a:schemeClr val="bg1"/>
                </a:solidFill>
                <a:effectLst/>
              </a:rPr>
              <a:t>, and Support Vector Machines, etc.</a:t>
            </a:r>
          </a:p>
        </p:txBody>
      </p:sp>
      <p:sp>
        <p:nvSpPr>
          <p:cNvPr id="7" name="TextBox 6">
            <a:extLst>
              <a:ext uri="{FF2B5EF4-FFF2-40B4-BE49-F238E27FC236}">
                <a16:creationId xmlns:a16="http://schemas.microsoft.com/office/drawing/2014/main" id="{FF7BD756-CFE3-8B2F-D5B7-469EB572D431}"/>
              </a:ext>
            </a:extLst>
          </p:cNvPr>
          <p:cNvSpPr txBox="1"/>
          <p:nvPr/>
        </p:nvSpPr>
        <p:spPr>
          <a:xfrm>
            <a:off x="4904510" y="5320145"/>
            <a:ext cx="2635525" cy="738664"/>
          </a:xfrm>
          <a:prstGeom prst="rect">
            <a:avLst/>
          </a:prstGeom>
          <a:noFill/>
        </p:spPr>
        <p:txBody>
          <a:bodyPr wrap="square" rtlCol="0">
            <a:spAutoFit/>
          </a:bodyPr>
          <a:lstStyle/>
          <a:p>
            <a:pPr algn="ctr"/>
            <a:r>
              <a:rPr lang="en-GB" sz="1400" dirty="0">
                <a:solidFill>
                  <a:schemeClr val="bg1"/>
                </a:solidFill>
              </a:rPr>
              <a:t>Generative adversarial network (GAN), Recurrent neural network (RNN), Transformers</a:t>
            </a:r>
            <a:endParaRPr lang="en-LV" sz="1400" dirty="0">
              <a:solidFill>
                <a:schemeClr val="bg1"/>
              </a:solidFill>
            </a:endParaRPr>
          </a:p>
        </p:txBody>
      </p:sp>
    </p:spTree>
    <p:extLst>
      <p:ext uri="{BB962C8B-B14F-4D97-AF65-F5344CB8AC3E}">
        <p14:creationId xmlns:p14="http://schemas.microsoft.com/office/powerpoint/2010/main" val="3341670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51FA-ACAD-1F71-414E-21C6C51E48E6}"/>
              </a:ext>
            </a:extLst>
          </p:cNvPr>
          <p:cNvSpPr>
            <a:spLocks noGrp="1"/>
          </p:cNvSpPr>
          <p:nvPr>
            <p:ph type="title"/>
          </p:nvPr>
        </p:nvSpPr>
        <p:spPr/>
        <p:txBody>
          <a:bodyPr/>
          <a:lstStyle/>
          <a:p>
            <a:r>
              <a:rPr lang="en-GB" dirty="0">
                <a:solidFill>
                  <a:schemeClr val="bg1"/>
                </a:solidFill>
              </a:rPr>
              <a:t>Applications of Artificial Intelligence</a:t>
            </a:r>
            <a:endParaRPr lang="en-LV" dirty="0">
              <a:solidFill>
                <a:schemeClr val="bg1"/>
              </a:solidFill>
            </a:endParaRPr>
          </a:p>
        </p:txBody>
      </p:sp>
      <p:sp>
        <p:nvSpPr>
          <p:cNvPr id="3" name="Text Placeholder 2">
            <a:extLst>
              <a:ext uri="{FF2B5EF4-FFF2-40B4-BE49-F238E27FC236}">
                <a16:creationId xmlns:a16="http://schemas.microsoft.com/office/drawing/2014/main" id="{F3DACF51-7F1E-93E1-A11C-8CE746170C1A}"/>
              </a:ext>
            </a:extLst>
          </p:cNvPr>
          <p:cNvSpPr>
            <a:spLocks noGrp="1"/>
          </p:cNvSpPr>
          <p:nvPr>
            <p:ph type="body" idx="1"/>
          </p:nvPr>
        </p:nvSpPr>
        <p:spPr/>
        <p:txBody>
          <a:bodyPr/>
          <a:lstStyle/>
          <a:p>
            <a:endParaRPr lang="en-LV" dirty="0">
              <a:solidFill>
                <a:schemeClr val="bg1"/>
              </a:solidFill>
            </a:endParaRPr>
          </a:p>
        </p:txBody>
      </p:sp>
    </p:spTree>
    <p:extLst>
      <p:ext uri="{BB962C8B-B14F-4D97-AF65-F5344CB8AC3E}">
        <p14:creationId xmlns:p14="http://schemas.microsoft.com/office/powerpoint/2010/main" val="3950272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Natural language processing and translation</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Natural language processing (NLP) focuses on enabling computers to understand, interpret, and generate human language. </a:t>
            </a:r>
          </a:p>
          <a:p>
            <a:r>
              <a:rPr lang="en-GB" dirty="0">
                <a:solidFill>
                  <a:schemeClr val="bg1"/>
                </a:solidFill>
                <a:effectLst/>
              </a:rPr>
              <a:t>NLP combines computational linguistics, machine learning, and deep learning techniques to </a:t>
            </a:r>
            <a:r>
              <a:rPr lang="en-GB" dirty="0" err="1">
                <a:solidFill>
                  <a:schemeClr val="bg1"/>
                </a:solidFill>
                <a:effectLst/>
              </a:rPr>
              <a:t>analyze</a:t>
            </a:r>
            <a:r>
              <a:rPr lang="en-GB" dirty="0">
                <a:solidFill>
                  <a:schemeClr val="bg1"/>
                </a:solidFill>
                <a:effectLst/>
              </a:rPr>
              <a:t> and process text or speech data. </a:t>
            </a:r>
          </a:p>
          <a:p>
            <a:r>
              <a:rPr lang="en-GB" dirty="0">
                <a:solidFill>
                  <a:schemeClr val="bg1"/>
                </a:solidFill>
                <a:effectLst/>
              </a:rPr>
              <a:t>Popular tasks in NLP include language translation, sentiment analysis, text summarization, and others.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893732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Customer support: </a:t>
            </a:r>
            <a:r>
              <a:rPr lang="en-GB" dirty="0">
                <a:solidFill>
                  <a:schemeClr val="bg1"/>
                </a:solidFill>
                <a:effectLst/>
              </a:rPr>
              <a:t>NLP-powered chatbots can be used to provide customer support by answering frequently asked questions, guiding users through processes, or even troubleshooting issues. This can help improve efficiency, reduce response times, and provide personalized support 24/7.</a:t>
            </a:r>
            <a:endParaRPr lang="en-GB" dirty="0">
              <a:solidFill>
                <a:schemeClr val="bg1"/>
              </a:solidFill>
            </a:endParaRP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643472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Study</a:t>
            </a:r>
            <a:r>
              <a:rPr lang="lv-LV" dirty="0">
                <a:solidFill>
                  <a:schemeClr val="bg1"/>
                </a:solidFill>
              </a:rPr>
              <a:t> process</a:t>
            </a:r>
            <a:endParaRPr lang="en-LV" dirty="0">
              <a:solidFill>
                <a:schemeClr val="bg1"/>
              </a:solidFill>
            </a:endParaRPr>
          </a:p>
        </p:txBody>
      </p:sp>
      <p:graphicFrame>
        <p:nvGraphicFramePr>
          <p:cNvPr id="4" name="Table 4">
            <a:extLst>
              <a:ext uri="{FF2B5EF4-FFF2-40B4-BE49-F238E27FC236}">
                <a16:creationId xmlns:a16="http://schemas.microsoft.com/office/drawing/2014/main" id="{3976C9F8-4D19-2464-B310-974DADC5B762}"/>
              </a:ext>
            </a:extLst>
          </p:cNvPr>
          <p:cNvGraphicFramePr>
            <a:graphicFrameLocks noGrp="1"/>
          </p:cNvGraphicFramePr>
          <p:nvPr>
            <p:extLst>
              <p:ext uri="{D42A27DB-BD31-4B8C-83A1-F6EECF244321}">
                <p14:modId xmlns:p14="http://schemas.microsoft.com/office/powerpoint/2010/main" val="2586691184"/>
              </p:ext>
            </p:extLst>
          </p:nvPr>
        </p:nvGraphicFramePr>
        <p:xfrm>
          <a:off x="493222" y="1619080"/>
          <a:ext cx="11205556" cy="5037936"/>
        </p:xfrm>
        <a:graphic>
          <a:graphicData uri="http://schemas.openxmlformats.org/drawingml/2006/table">
            <a:tbl>
              <a:tblPr firstRow="1" bandRow="1">
                <a:tableStyleId>{3C2FFA5D-87B4-456A-9821-1D502468CF0F}</a:tableStyleId>
              </a:tblPr>
              <a:tblGrid>
                <a:gridCol w="5602778">
                  <a:extLst>
                    <a:ext uri="{9D8B030D-6E8A-4147-A177-3AD203B41FA5}">
                      <a16:colId xmlns:a16="http://schemas.microsoft.com/office/drawing/2014/main" val="3112747532"/>
                    </a:ext>
                  </a:extLst>
                </a:gridCol>
                <a:gridCol w="5602778">
                  <a:extLst>
                    <a:ext uri="{9D8B030D-6E8A-4147-A177-3AD203B41FA5}">
                      <a16:colId xmlns:a16="http://schemas.microsoft.com/office/drawing/2014/main" val="1174096550"/>
                    </a:ext>
                  </a:extLst>
                </a:gridCol>
              </a:tblGrid>
              <a:tr h="503872">
                <a:tc>
                  <a:txBody>
                    <a:bodyPr/>
                    <a:lstStyle/>
                    <a:p>
                      <a:pPr algn="ctr"/>
                      <a:r>
                        <a:rPr lang="en-LV" b="1" dirty="0">
                          <a:solidFill>
                            <a:schemeClr val="bg1"/>
                          </a:solidFill>
                        </a:rPr>
                        <a:t>1st Webinar</a:t>
                      </a:r>
                      <a:endParaRPr lang="en-LV" b="1" dirty="0">
                        <a:solidFill>
                          <a:schemeClr val="bg1"/>
                        </a:solidFill>
                        <a:latin typeface="+mn-lt"/>
                      </a:endParaRPr>
                    </a:p>
                  </a:txBody>
                  <a:tcPr anchor="ctr">
                    <a:solidFill>
                      <a:schemeClr val="accent1">
                        <a:lumMod val="40000"/>
                        <a:lumOff val="60000"/>
                      </a:schemeClr>
                    </a:solidFill>
                  </a:tcPr>
                </a:tc>
                <a:tc>
                  <a:txBody>
                    <a:bodyPr/>
                    <a:lstStyle/>
                    <a:p>
                      <a:pPr algn="ctr"/>
                      <a:r>
                        <a:rPr lang="en-LV" b="1" dirty="0">
                          <a:solidFill>
                            <a:schemeClr val="bg1"/>
                          </a:solidFill>
                        </a:rPr>
                        <a:t>2nd Webinar</a:t>
                      </a:r>
                      <a:endParaRPr lang="en-LV" b="1" dirty="0">
                        <a:solidFill>
                          <a:schemeClr val="bg1"/>
                        </a:solidFill>
                        <a:latin typeface="+mn-lt"/>
                      </a:endParaRPr>
                    </a:p>
                  </a:txBody>
                  <a:tcPr anchor="ctr">
                    <a:solidFill>
                      <a:schemeClr val="accent1">
                        <a:lumMod val="40000"/>
                        <a:lumOff val="60000"/>
                      </a:schemeClr>
                    </a:solidFill>
                  </a:tcPr>
                </a:tc>
                <a:extLst>
                  <a:ext uri="{0D108BD9-81ED-4DB2-BD59-A6C34878D82A}">
                    <a16:rowId xmlns:a16="http://schemas.microsoft.com/office/drawing/2014/main" val="4220335612"/>
                  </a:ext>
                </a:extLst>
              </a:tr>
              <a:tr h="1600729">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AI: definition, types of AI, and history</a:t>
                      </a:r>
                    </a:p>
                    <a:p>
                      <a:pPr marL="285750" indent="-285750" algn="l">
                        <a:buFont typeface="Arial" panose="020B0604020202020204" pitchFamily="34" charset="0"/>
                        <a:buChar char="•"/>
                      </a:pPr>
                      <a:r>
                        <a:rPr lang="en-GB" dirty="0">
                          <a:solidFill>
                            <a:schemeClr val="bg1"/>
                          </a:solidFill>
                          <a:effectLst/>
                        </a:rPr>
                        <a:t>AI applications and real-world examples</a:t>
                      </a:r>
                    </a:p>
                    <a:p>
                      <a:pPr marL="285750" indent="-285750" algn="l">
                        <a:buFont typeface="Arial" panose="020B0604020202020204" pitchFamily="34" charset="0"/>
                        <a:buChar char="•"/>
                      </a:pPr>
                      <a:r>
                        <a:rPr lang="en-GB" dirty="0">
                          <a:solidFill>
                            <a:schemeClr val="bg1"/>
                          </a:solidFill>
                          <a:effectLst/>
                        </a:rPr>
                        <a:t>Difference between AI, Machine Learning, and 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Overview of AI and ML  techniques</a:t>
                      </a:r>
                    </a:p>
                    <a:p>
                      <a:endParaRPr lang="en-LV" b="0" dirty="0">
                        <a:solidFill>
                          <a:schemeClr val="bg1"/>
                        </a:solidFill>
                        <a:latin typeface="+mn-lt"/>
                      </a:endParaRPr>
                    </a:p>
                  </a:txBody>
                  <a:tcPr anchor="ctr"/>
                </a:tc>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Overview of popular machine learning algorithms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Introduction to regression techniques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Data cleaning and transformation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solidFill>
                            <a:schemeClr val="bg1"/>
                          </a:solidFill>
                          <a:effectLst/>
                        </a:rPr>
                        <a:t>Model evaluation techniques</a:t>
                      </a:r>
                      <a:endParaRPr lang="en-LV" b="0" dirty="0">
                        <a:solidFill>
                          <a:schemeClr val="bg1"/>
                        </a:solidFill>
                        <a:latin typeface="+mn-lt"/>
                      </a:endParaRPr>
                    </a:p>
                  </a:txBody>
                  <a:tcPr/>
                </a:tc>
                <a:extLst>
                  <a:ext uri="{0D108BD9-81ED-4DB2-BD59-A6C34878D82A}">
                    <a16:rowId xmlns:a16="http://schemas.microsoft.com/office/drawing/2014/main" val="1757921318"/>
                  </a:ext>
                </a:extLst>
              </a:tr>
              <a:tr h="510704">
                <a:tc>
                  <a:txBody>
                    <a:bodyPr/>
                    <a:lstStyle/>
                    <a:p>
                      <a:pPr algn="ctr"/>
                      <a:r>
                        <a:rPr lang="en-LV" b="1" dirty="0">
                          <a:solidFill>
                            <a:schemeClr val="bg1"/>
                          </a:solidFill>
                        </a:rPr>
                        <a:t>3rd Webinar</a:t>
                      </a:r>
                      <a:endParaRPr lang="en-LV" b="1" dirty="0">
                        <a:solidFill>
                          <a:schemeClr val="bg1"/>
                        </a:solidFill>
                        <a:latin typeface="+mn-lt"/>
                      </a:endParaRPr>
                    </a:p>
                  </a:txBody>
                  <a:tcPr anchor="ctr">
                    <a:solidFill>
                      <a:schemeClr val="accent1">
                        <a:lumMod val="40000"/>
                        <a:lumOff val="60000"/>
                      </a:schemeClr>
                    </a:solidFill>
                  </a:tcPr>
                </a:tc>
                <a:tc>
                  <a:txBody>
                    <a:bodyPr/>
                    <a:lstStyle/>
                    <a:p>
                      <a:pPr algn="ctr"/>
                      <a:r>
                        <a:rPr lang="en-LV" b="1" dirty="0">
                          <a:solidFill>
                            <a:schemeClr val="bg1"/>
                          </a:solidFill>
                        </a:rPr>
                        <a:t>4th Webinar</a:t>
                      </a:r>
                      <a:endParaRPr lang="en-LV" b="1" dirty="0">
                        <a:solidFill>
                          <a:schemeClr val="bg1"/>
                        </a:solidFill>
                        <a:latin typeface="+mn-lt"/>
                      </a:endParaRPr>
                    </a:p>
                  </a:txBody>
                  <a:tcPr anchor="ctr">
                    <a:solidFill>
                      <a:schemeClr val="accent1">
                        <a:lumMod val="40000"/>
                        <a:lumOff val="60000"/>
                      </a:schemeClr>
                    </a:solidFill>
                  </a:tcPr>
                </a:tc>
                <a:extLst>
                  <a:ext uri="{0D108BD9-81ED-4DB2-BD59-A6C34878D82A}">
                    <a16:rowId xmlns:a16="http://schemas.microsoft.com/office/drawing/2014/main" val="1119570939"/>
                  </a:ext>
                </a:extLst>
              </a:tr>
              <a:tr h="1600729">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cloud-based AI services and Microsoft Azure</a:t>
                      </a:r>
                    </a:p>
                    <a:p>
                      <a:pPr marL="285750" indent="-285750" algn="l">
                        <a:buFont typeface="Arial" panose="020B0604020202020204" pitchFamily="34" charset="0"/>
                        <a:buChar char="•"/>
                      </a:pPr>
                      <a:r>
                        <a:rPr lang="en-GB" dirty="0">
                          <a:solidFill>
                            <a:schemeClr val="bg1"/>
                          </a:solidFill>
                          <a:effectLst/>
                        </a:rPr>
                        <a:t>Introduction to Azure Machine Learning Designer </a:t>
                      </a:r>
                    </a:p>
                    <a:p>
                      <a:pPr marL="285750" indent="-285750" algn="l">
                        <a:buFont typeface="Arial" panose="020B0604020202020204" pitchFamily="34" charset="0"/>
                        <a:buChar char="•"/>
                      </a:pPr>
                      <a:r>
                        <a:rPr lang="en-GB" dirty="0">
                          <a:solidFill>
                            <a:schemeClr val="bg1"/>
                          </a:solidFill>
                          <a:effectLst/>
                        </a:rPr>
                        <a:t>Building (step by step) AI model using Azure Machine Learning Designer</a:t>
                      </a:r>
                    </a:p>
                    <a:p>
                      <a:pPr marL="285750" indent="-285750" algn="l">
                        <a:buFont typeface="Arial" panose="020B0604020202020204" pitchFamily="34" charset="0"/>
                        <a:buChar char="•"/>
                      </a:pPr>
                      <a:endParaRPr lang="en-GB" dirty="0">
                        <a:solidFill>
                          <a:schemeClr val="bg1"/>
                        </a:solidFill>
                        <a:effectLst/>
                      </a:endParaRPr>
                    </a:p>
                  </a:txBody>
                  <a:tcPr/>
                </a:tc>
                <a:tc>
                  <a:txBody>
                    <a:bodyPr/>
                    <a:lstStyle/>
                    <a:p>
                      <a:pPr marL="285750" indent="-285750" algn="l">
                        <a:buFont typeface="Arial" panose="020B0604020202020204" pitchFamily="34" charset="0"/>
                        <a:buChar char="•"/>
                      </a:pP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Introduction to generative AI</a:t>
                      </a:r>
                    </a:p>
                    <a:p>
                      <a:pPr marL="285750" indent="-285750" algn="l">
                        <a:buFont typeface="Arial" panose="020B0604020202020204" pitchFamily="34" charset="0"/>
                        <a:buChar char="•"/>
                      </a:pPr>
                      <a:r>
                        <a:rPr lang="en-GB" dirty="0">
                          <a:solidFill>
                            <a:schemeClr val="bg1"/>
                          </a:solidFill>
                          <a:effectLst/>
                        </a:rPr>
                        <a:t>How to use Azure </a:t>
                      </a:r>
                      <a:r>
                        <a:rPr lang="en-GB" dirty="0" err="1">
                          <a:solidFill>
                            <a:schemeClr val="bg1"/>
                          </a:solidFill>
                          <a:effectLst/>
                        </a:rPr>
                        <a:t>OpenAI</a:t>
                      </a:r>
                      <a:endParaRPr lang="en-GB" dirty="0">
                        <a:solidFill>
                          <a:schemeClr val="bg1"/>
                        </a:solidFill>
                        <a:effectLst/>
                      </a:endParaRPr>
                    </a:p>
                    <a:p>
                      <a:pPr marL="285750" indent="-285750" algn="l">
                        <a:buFont typeface="Arial" panose="020B0604020202020204" pitchFamily="34" charset="0"/>
                        <a:buChar char="•"/>
                      </a:pPr>
                      <a:r>
                        <a:rPr lang="en-GB" dirty="0">
                          <a:solidFill>
                            <a:schemeClr val="bg1"/>
                          </a:solidFill>
                          <a:effectLst/>
                        </a:rPr>
                        <a:t>Step by step demonstration building with Azure &amp; </a:t>
                      </a:r>
                      <a:r>
                        <a:rPr lang="en-GB" dirty="0" err="1">
                          <a:solidFill>
                            <a:schemeClr val="bg1"/>
                          </a:solidFill>
                          <a:effectLst/>
                        </a:rPr>
                        <a:t>OpenAI</a:t>
                      </a:r>
                      <a:r>
                        <a:rPr lang="en-GB" dirty="0">
                          <a:solidFill>
                            <a:schemeClr val="bg1"/>
                          </a:solidFill>
                          <a:effectLst/>
                        </a:rPr>
                        <a:t> </a:t>
                      </a:r>
                    </a:p>
                    <a:p>
                      <a:endParaRPr lang="en-LV" b="0" dirty="0">
                        <a:solidFill>
                          <a:schemeClr val="bg1"/>
                        </a:solidFill>
                        <a:latin typeface="+mn-lt"/>
                      </a:endParaRPr>
                    </a:p>
                  </a:txBody>
                  <a:tcPr/>
                </a:tc>
                <a:extLst>
                  <a:ext uri="{0D108BD9-81ED-4DB2-BD59-A6C34878D82A}">
                    <a16:rowId xmlns:a16="http://schemas.microsoft.com/office/drawing/2014/main" val="2792911466"/>
                  </a:ext>
                </a:extLst>
              </a:tr>
            </a:tbl>
          </a:graphicData>
        </a:graphic>
      </p:graphicFrame>
    </p:spTree>
    <p:extLst>
      <p:ext uri="{BB962C8B-B14F-4D97-AF65-F5344CB8AC3E}">
        <p14:creationId xmlns:p14="http://schemas.microsoft.com/office/powerpoint/2010/main" val="1797665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Content analysis: </a:t>
            </a:r>
            <a:r>
              <a:rPr lang="en-GB" dirty="0">
                <a:solidFill>
                  <a:schemeClr val="bg1"/>
                </a:solidFill>
                <a:effectLst/>
              </a:rPr>
              <a:t>NLP can be used to </a:t>
            </a:r>
            <a:r>
              <a:rPr lang="en-GB" dirty="0" err="1">
                <a:solidFill>
                  <a:schemeClr val="bg1"/>
                </a:solidFill>
                <a:effectLst/>
              </a:rPr>
              <a:t>analyze</a:t>
            </a:r>
            <a:r>
              <a:rPr lang="en-GB" dirty="0">
                <a:solidFill>
                  <a:schemeClr val="bg1"/>
                </a:solidFill>
                <a:effectLst/>
              </a:rPr>
              <a:t> large volumes of text data, such as news articles, social media posts, or research papers, to identify trends, patterns, or insights. This can help businesses and researchers make data-driven decisions and understand public sentiment around specific topics.</a:t>
            </a:r>
            <a:endParaRPr lang="en-GB" dirty="0">
              <a:solidFill>
                <a:schemeClr val="bg1"/>
              </a:solidFill>
            </a:endParaRP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642861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Use cases of NLP</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a:bodyPr>
          <a:lstStyle/>
          <a:p>
            <a:pPr marL="0" indent="0">
              <a:buNone/>
            </a:pPr>
            <a:r>
              <a:rPr lang="en-GB" b="1" dirty="0">
                <a:solidFill>
                  <a:schemeClr val="bg1"/>
                </a:solidFill>
                <a:effectLst/>
              </a:rPr>
              <a:t>Real-time translation: </a:t>
            </a:r>
            <a:r>
              <a:rPr lang="en-GB" dirty="0">
                <a:solidFill>
                  <a:schemeClr val="bg1"/>
                </a:solidFill>
                <a:effectLst/>
              </a:rPr>
              <a:t>NLP applications like Google Translate enable real-time translation of text or speech, allowing users to communicate with others who speak different languages. This can be especially useful for international travel, business communication, or language learning.</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03272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Healthcare applications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AI has the potential to transform the healthcare industry by improving diagnosis, treatment, and patient care. Thanks to machine learning, deep learning and NLP, AI can </a:t>
            </a:r>
            <a:r>
              <a:rPr lang="en-GB" dirty="0" err="1">
                <a:solidFill>
                  <a:schemeClr val="bg1"/>
                </a:solidFill>
                <a:effectLst/>
              </a:rPr>
              <a:t>analyze</a:t>
            </a:r>
            <a:r>
              <a:rPr lang="en-GB" dirty="0">
                <a:solidFill>
                  <a:schemeClr val="bg1"/>
                </a:solidFill>
                <a:effectLst/>
              </a:rPr>
              <a:t> vast amounts of medical data, identify patterns, and make data-driven decisions. This can lead to more accurate diagnoses, personalized treatment plans, and better patient outcomes. </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186940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AI-driven diagnostics: </a:t>
            </a:r>
            <a:r>
              <a:rPr lang="en-GB" dirty="0">
                <a:solidFill>
                  <a:schemeClr val="bg1"/>
                </a:solidFill>
                <a:effectLst/>
              </a:rPr>
              <a:t>AI algorithms can </a:t>
            </a:r>
            <a:r>
              <a:rPr lang="en-GB" dirty="0" err="1">
                <a:solidFill>
                  <a:schemeClr val="bg1"/>
                </a:solidFill>
                <a:effectLst/>
              </a:rPr>
              <a:t>analyze</a:t>
            </a:r>
            <a:r>
              <a:rPr lang="en-GB" dirty="0">
                <a:solidFill>
                  <a:schemeClr val="bg1"/>
                </a:solidFill>
                <a:effectLst/>
              </a:rPr>
              <a:t> medical images, such as X-rays, MRIs, or CT scans, to detect abnormalities or diagnose diseases more accurately and efficiently than traditional methods. For example, AI has shown promise in detecting early-stage cancers and other conditions.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489392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Drug discovery: </a:t>
            </a:r>
            <a:r>
              <a:rPr lang="en-GB" dirty="0">
                <a:solidFill>
                  <a:schemeClr val="bg1"/>
                </a:solidFill>
                <a:effectLst/>
              </a:rPr>
              <a:t>AI can accelerate the drug discovery process by </a:t>
            </a:r>
            <a:r>
              <a:rPr lang="en-GB" dirty="0" err="1">
                <a:solidFill>
                  <a:schemeClr val="bg1"/>
                </a:solidFill>
                <a:effectLst/>
              </a:rPr>
              <a:t>analyzing</a:t>
            </a:r>
            <a:r>
              <a:rPr lang="en-GB" dirty="0">
                <a:solidFill>
                  <a:schemeClr val="bg1"/>
                </a:solidFill>
                <a:effectLst/>
              </a:rPr>
              <a:t> vast amounts of data to identify potential drug candidates, predict their effectiveness, and optimize their chemical structures. This can help reduce the time and cost associated with bringing new drugs to market.</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06566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h</a:t>
            </a:r>
            <a:r>
              <a:rPr lang="en-GB" dirty="0">
                <a:solidFill>
                  <a:schemeClr val="bg1"/>
                </a:solidFill>
                <a:effectLst/>
              </a:rPr>
              <a:t>ealthcare</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Personalized medicine: </a:t>
            </a:r>
            <a:r>
              <a:rPr lang="en-GB" dirty="0">
                <a:solidFill>
                  <a:schemeClr val="bg1"/>
                </a:solidFill>
                <a:effectLst/>
              </a:rPr>
              <a:t>AI can </a:t>
            </a:r>
            <a:r>
              <a:rPr lang="en-GB" dirty="0" err="1">
                <a:solidFill>
                  <a:schemeClr val="bg1"/>
                </a:solidFill>
                <a:effectLst/>
              </a:rPr>
              <a:t>analyze</a:t>
            </a:r>
            <a:r>
              <a:rPr lang="en-GB" dirty="0">
                <a:solidFill>
                  <a:schemeClr val="bg1"/>
                </a:solidFill>
                <a:effectLst/>
              </a:rPr>
              <a:t> an individual's genetic, clinical, and lifestyle data to develop personalized treatment plans tailored to their specific needs. This can lead to more effective treatments with fewer side effects and an improved quality of life for patients.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17233534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effectLst/>
              </a:rPr>
              <a:t>Finance applications</a:t>
            </a: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dirty="0">
                <a:solidFill>
                  <a:schemeClr val="bg1"/>
                </a:solidFill>
                <a:effectLst/>
              </a:rPr>
              <a:t>Financial institutions are leveraging artificial intelligence to </a:t>
            </a:r>
            <a:r>
              <a:rPr lang="en-GB" dirty="0" err="1">
                <a:solidFill>
                  <a:schemeClr val="bg1"/>
                </a:solidFill>
                <a:effectLst/>
              </a:rPr>
              <a:t>analyze</a:t>
            </a:r>
            <a:r>
              <a:rPr lang="en-GB" dirty="0">
                <a:solidFill>
                  <a:schemeClr val="bg1"/>
                </a:solidFill>
                <a:effectLst/>
              </a:rPr>
              <a:t> vast amounts of financial data, identify patterns, and make predictions. AI applications in finance include fraud detection, algorithmic trading, and </a:t>
            </a:r>
            <a:r>
              <a:rPr lang="en-GB" dirty="0" err="1">
                <a:solidFill>
                  <a:schemeClr val="bg1"/>
                </a:solidFill>
                <a:effectLst/>
              </a:rPr>
              <a:t>robo</a:t>
            </a:r>
            <a:r>
              <a:rPr lang="en-GB" dirty="0">
                <a:solidFill>
                  <a:schemeClr val="bg1"/>
                </a:solidFill>
                <a:effectLst/>
              </a:rPr>
              <a:t>-advisors, among others. These advancements lead to increased efficiency, cost savings, and improved customer experiences.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94473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Risk assessment: </a:t>
            </a:r>
            <a:r>
              <a:rPr lang="en-GB" dirty="0">
                <a:solidFill>
                  <a:schemeClr val="bg1"/>
                </a:solidFill>
                <a:effectLst/>
              </a:rPr>
              <a:t>AI can </a:t>
            </a:r>
            <a:r>
              <a:rPr lang="en-GB" dirty="0" err="1">
                <a:solidFill>
                  <a:schemeClr val="bg1"/>
                </a:solidFill>
                <a:effectLst/>
              </a:rPr>
              <a:t>analyze</a:t>
            </a:r>
            <a:r>
              <a:rPr lang="en-GB" dirty="0">
                <a:solidFill>
                  <a:schemeClr val="bg1"/>
                </a:solidFill>
                <a:effectLst/>
              </a:rPr>
              <a:t> various data sources, such as credit scores, financial history, and market trends, to predict and assess potential risks associated with loans, investments, or other financial products. This helps financial institutions make more informed decisions and minimize potential losses.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4134575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Fraud detection: </a:t>
            </a:r>
            <a:r>
              <a:rPr lang="en-GB" dirty="0">
                <a:solidFill>
                  <a:schemeClr val="bg1"/>
                </a:solidFill>
                <a:effectLst/>
              </a:rPr>
              <a:t>AI algorithms can </a:t>
            </a:r>
            <a:r>
              <a:rPr lang="en-GB" dirty="0" err="1">
                <a:solidFill>
                  <a:schemeClr val="bg1"/>
                </a:solidFill>
                <a:effectLst/>
              </a:rPr>
              <a:t>analyze</a:t>
            </a:r>
            <a:r>
              <a:rPr lang="en-GB" dirty="0">
                <a:solidFill>
                  <a:schemeClr val="bg1"/>
                </a:solidFill>
                <a:effectLst/>
              </a:rPr>
              <a:t> transaction data in real-time to identify unusual patterns or </a:t>
            </a:r>
            <a:r>
              <a:rPr lang="en-GB" dirty="0" err="1">
                <a:solidFill>
                  <a:schemeClr val="bg1"/>
                </a:solidFill>
                <a:effectLst/>
              </a:rPr>
              <a:t>behaviors</a:t>
            </a:r>
            <a:r>
              <a:rPr lang="en-GB" dirty="0">
                <a:solidFill>
                  <a:schemeClr val="bg1"/>
                </a:solidFill>
                <a:effectLst/>
              </a:rPr>
              <a:t> that may indicate fraudulent activity. This enables financial institutions to quickly detect and prevent fraud, reducing losses and enhancing security for customers.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3732082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Use cases in finance sector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pPr marL="0" indent="0" algn="l">
              <a:buNone/>
            </a:pPr>
            <a:r>
              <a:rPr lang="en-GB" b="1" dirty="0">
                <a:solidFill>
                  <a:schemeClr val="bg1"/>
                </a:solidFill>
                <a:effectLst/>
              </a:rPr>
              <a:t>Robo-advisors: </a:t>
            </a:r>
            <a:r>
              <a:rPr lang="en-GB" dirty="0">
                <a:solidFill>
                  <a:schemeClr val="bg1"/>
                </a:solidFill>
                <a:effectLst/>
              </a:rPr>
              <a:t>Robo-advisors are AI-driven financial advisors that provide personalized investment advice and portfolio management services based on a user's financial goals, risk tolerance, and investment preferences. These platforms offer a cost-effective alternative to traditional financial advisors and enable users to easily manage their investments.</a:t>
            </a:r>
          </a:p>
          <a:p>
            <a:pPr marL="0" indent="0" algn="l">
              <a:buNone/>
            </a:pPr>
            <a:endParaRPr lang="en-GB" u="sng" dirty="0">
              <a:solidFill>
                <a:schemeClr val="bg1"/>
              </a:solidFill>
              <a:effectLst/>
            </a:endParaRPr>
          </a:p>
        </p:txBody>
      </p:sp>
    </p:spTree>
    <p:extLst>
      <p:ext uri="{BB962C8B-B14F-4D97-AF65-F5344CB8AC3E}">
        <p14:creationId xmlns:p14="http://schemas.microsoft.com/office/powerpoint/2010/main" val="252554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FC4769-8602-EE4E-D7B3-252D41AA5241}"/>
              </a:ext>
            </a:extLst>
          </p:cNvPr>
          <p:cNvPicPr>
            <a:picLocks noChangeAspect="1"/>
          </p:cNvPicPr>
          <p:nvPr/>
        </p:nvPicPr>
        <p:blipFill>
          <a:blip r:embed="rId3"/>
          <a:srcRect/>
          <a:stretch/>
        </p:blipFill>
        <p:spPr>
          <a:xfrm>
            <a:off x="793214" y="848548"/>
            <a:ext cx="10512645" cy="5320685"/>
          </a:xfrm>
          <a:prstGeom prst="rect">
            <a:avLst/>
          </a:prstGeom>
        </p:spPr>
      </p:pic>
      <p:sp>
        <p:nvSpPr>
          <p:cNvPr id="10" name="TextBox 9">
            <a:extLst>
              <a:ext uri="{FF2B5EF4-FFF2-40B4-BE49-F238E27FC236}">
                <a16:creationId xmlns:a16="http://schemas.microsoft.com/office/drawing/2014/main" id="{E86B36B6-2514-048E-17E7-D7C9ADEBBB34}"/>
              </a:ext>
            </a:extLst>
          </p:cNvPr>
          <p:cNvSpPr txBox="1"/>
          <p:nvPr/>
        </p:nvSpPr>
        <p:spPr>
          <a:xfrm>
            <a:off x="6049537" y="5646013"/>
            <a:ext cx="5144935" cy="523220"/>
          </a:xfrm>
          <a:prstGeom prst="rect">
            <a:avLst/>
          </a:prstGeom>
          <a:noFill/>
        </p:spPr>
        <p:txBody>
          <a:bodyPr wrap="none" rtlCol="0">
            <a:spAutoFit/>
          </a:bodyPr>
          <a:lstStyle/>
          <a:p>
            <a:r>
              <a:rPr lang="en-GB" sz="2800" b="1" dirty="0">
                <a:solidFill>
                  <a:srgbClr val="00B050"/>
                </a:solidFill>
              </a:rPr>
              <a:t>COURSES.BALTICINTERNSHIPS.EU</a:t>
            </a:r>
            <a:endParaRPr lang="en-LV" sz="2800" b="1" dirty="0">
              <a:solidFill>
                <a:srgbClr val="00B050"/>
              </a:solidFill>
            </a:endParaRPr>
          </a:p>
        </p:txBody>
      </p:sp>
    </p:spTree>
    <p:extLst>
      <p:ext uri="{BB962C8B-B14F-4D97-AF65-F5344CB8AC3E}">
        <p14:creationId xmlns:p14="http://schemas.microsoft.com/office/powerpoint/2010/main" val="3942869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Summary of the webinar</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lstStyle/>
          <a:p>
            <a:r>
              <a:rPr lang="en-GB" dirty="0">
                <a:solidFill>
                  <a:schemeClr val="bg1"/>
                </a:solidFill>
                <a:effectLst/>
              </a:rPr>
              <a:t>AI has been around for almost 70 years</a:t>
            </a:r>
          </a:p>
          <a:p>
            <a:r>
              <a:rPr lang="en-GB" dirty="0">
                <a:solidFill>
                  <a:schemeClr val="bg1"/>
                </a:solidFill>
                <a:effectLst/>
              </a:rPr>
              <a:t>Artificial Intelligence aims to create machines capable of simulating human intelligence</a:t>
            </a:r>
            <a:endParaRPr lang="en-GB" dirty="0">
              <a:solidFill>
                <a:schemeClr val="bg1"/>
              </a:solidFill>
            </a:endParaRPr>
          </a:p>
          <a:p>
            <a:r>
              <a:rPr lang="en-GB" dirty="0">
                <a:solidFill>
                  <a:schemeClr val="bg1"/>
                </a:solidFill>
                <a:effectLst/>
              </a:rPr>
              <a:t>Machine Learning and Deep Learning ar</a:t>
            </a:r>
            <a:r>
              <a:rPr lang="en-GB" dirty="0">
                <a:solidFill>
                  <a:schemeClr val="bg1"/>
                </a:solidFill>
              </a:rPr>
              <a:t>e both subfields of AI </a:t>
            </a:r>
          </a:p>
          <a:p>
            <a:r>
              <a:rPr lang="en-GB" dirty="0">
                <a:solidFill>
                  <a:schemeClr val="bg1"/>
                </a:solidFill>
              </a:rPr>
              <a:t>The main idea behind ML is to enable machines to automatically adapt and make decisions without explicit programming</a:t>
            </a:r>
          </a:p>
          <a:p>
            <a:r>
              <a:rPr lang="en-GB" dirty="0">
                <a:solidFill>
                  <a:schemeClr val="bg1"/>
                </a:solidFill>
              </a:rPr>
              <a:t>There are different types of machine learning, depending what result we want to achieve</a:t>
            </a:r>
          </a:p>
          <a:p>
            <a:r>
              <a:rPr lang="en-GB" dirty="0">
                <a:solidFill>
                  <a:schemeClr val="bg1"/>
                </a:solidFill>
                <a:effectLst/>
              </a:rPr>
              <a:t>There is very few (or none) industries that won’t be affected by AI</a:t>
            </a:r>
          </a:p>
          <a:p>
            <a:endParaRPr lang="en-GB" u="sng" dirty="0">
              <a:solidFill>
                <a:schemeClr val="bg1"/>
              </a:solidFill>
              <a:effectLst/>
            </a:endParaRPr>
          </a:p>
        </p:txBody>
      </p:sp>
    </p:spTree>
    <p:extLst>
      <p:ext uri="{BB962C8B-B14F-4D97-AF65-F5344CB8AC3E}">
        <p14:creationId xmlns:p14="http://schemas.microsoft.com/office/powerpoint/2010/main" val="3786323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2B74B-4889-DA36-1467-99933BA3910D}"/>
              </a:ext>
            </a:extLst>
          </p:cNvPr>
          <p:cNvSpPr>
            <a:spLocks noGrp="1"/>
          </p:cNvSpPr>
          <p:nvPr>
            <p:ph type="title"/>
          </p:nvPr>
        </p:nvSpPr>
        <p:spPr/>
        <p:txBody>
          <a:bodyPr/>
          <a:lstStyle/>
          <a:p>
            <a:pPr algn="l"/>
            <a:r>
              <a:rPr lang="en-GB" dirty="0">
                <a:solidFill>
                  <a:schemeClr val="bg1"/>
                </a:solidFill>
              </a:rPr>
              <a:t>Lithuanian GitHub repository</a:t>
            </a:r>
            <a:endParaRPr lang="en-GB" dirty="0">
              <a:solidFill>
                <a:schemeClr val="bg1"/>
              </a:solidFill>
              <a:effectLst/>
            </a:endParaRPr>
          </a:p>
        </p:txBody>
      </p:sp>
      <p:sp>
        <p:nvSpPr>
          <p:cNvPr id="3" name="Content Placeholder 2">
            <a:extLst>
              <a:ext uri="{FF2B5EF4-FFF2-40B4-BE49-F238E27FC236}">
                <a16:creationId xmlns:a16="http://schemas.microsoft.com/office/drawing/2014/main" id="{EE61D6B7-303E-17C7-E341-53EED520D1DB}"/>
              </a:ext>
            </a:extLst>
          </p:cNvPr>
          <p:cNvSpPr>
            <a:spLocks noGrp="1"/>
          </p:cNvSpPr>
          <p:nvPr>
            <p:ph idx="1"/>
          </p:nvPr>
        </p:nvSpPr>
        <p:spPr/>
        <p:txBody>
          <a:bodyPr>
            <a:normAutofit fontScale="92500"/>
          </a:bodyPr>
          <a:lstStyle/>
          <a:p>
            <a:r>
              <a:rPr lang="en-GB" dirty="0">
                <a:solidFill>
                  <a:schemeClr val="bg1"/>
                </a:solidFill>
              </a:rPr>
              <a:t>In Lithuanian.</a:t>
            </a:r>
            <a:endParaRPr lang="en-GB" dirty="0">
              <a:solidFill>
                <a:schemeClr val="bg1"/>
              </a:solidFill>
              <a:effectLst/>
            </a:endParaRPr>
          </a:p>
          <a:p>
            <a:r>
              <a:rPr lang="en-GB" dirty="0">
                <a:solidFill>
                  <a:schemeClr val="bg1"/>
                </a:solidFill>
                <a:effectLst/>
              </a:rPr>
              <a:t>The presentations of Lithuanian and English comments under them.</a:t>
            </a:r>
          </a:p>
          <a:p>
            <a:r>
              <a:rPr lang="en-GB" dirty="0">
                <a:solidFill>
                  <a:schemeClr val="bg1"/>
                </a:solidFill>
              </a:rPr>
              <a:t>PowerPoint presentations and PDF of the presentation.</a:t>
            </a:r>
          </a:p>
          <a:p>
            <a:r>
              <a:rPr lang="en-GB" dirty="0">
                <a:solidFill>
                  <a:schemeClr val="bg1"/>
                </a:solidFill>
                <a:effectLst/>
              </a:rPr>
              <a:t>Additional </a:t>
            </a:r>
            <a:r>
              <a:rPr lang="en-GB" dirty="0">
                <a:solidFill>
                  <a:schemeClr val="bg1"/>
                </a:solidFill>
              </a:rPr>
              <a:t>material in either Lithuanian or English.</a:t>
            </a:r>
          </a:p>
          <a:p>
            <a:r>
              <a:rPr lang="en-GB" dirty="0">
                <a:solidFill>
                  <a:schemeClr val="bg1"/>
                </a:solidFill>
              </a:rPr>
              <a:t>Graphics.</a:t>
            </a:r>
          </a:p>
          <a:p>
            <a:endParaRPr lang="en-GB" dirty="0">
              <a:solidFill>
                <a:schemeClr val="bg1"/>
              </a:solidFill>
            </a:endParaRPr>
          </a:p>
          <a:p>
            <a:endParaRPr lang="en-GB" dirty="0">
              <a:solidFill>
                <a:schemeClr val="bg1"/>
              </a:solidFill>
            </a:endParaRPr>
          </a:p>
          <a:p>
            <a:endParaRPr lang="en-GB" dirty="0">
              <a:solidFill>
                <a:schemeClr val="bg1"/>
              </a:solidFill>
            </a:endParaRPr>
          </a:p>
          <a:p>
            <a:pPr marL="0" indent="0">
              <a:buNone/>
            </a:pPr>
            <a:r>
              <a:rPr lang="en-GB" dirty="0">
                <a:solidFill>
                  <a:schemeClr val="bg1"/>
                </a:solidFill>
              </a:rPr>
              <a:t>Repo: https://</a:t>
            </a:r>
            <a:r>
              <a:rPr lang="en-GB" dirty="0" err="1">
                <a:solidFill>
                  <a:schemeClr val="bg1"/>
                </a:solidFill>
              </a:rPr>
              <a:t>github.com</a:t>
            </a:r>
            <a:r>
              <a:rPr lang="en-GB" dirty="0">
                <a:solidFill>
                  <a:schemeClr val="bg1"/>
                </a:solidFill>
              </a:rPr>
              <a:t>/aurimas13/</a:t>
            </a:r>
            <a:r>
              <a:rPr lang="en-GB" dirty="0" err="1">
                <a:solidFill>
                  <a:schemeClr val="bg1"/>
                </a:solidFill>
              </a:rPr>
              <a:t>Pazink-Dirbtini-Intelekta</a:t>
            </a:r>
            <a:r>
              <a:rPr lang="en-GB" dirty="0">
                <a:solidFill>
                  <a:schemeClr val="bg1"/>
                </a:solidFill>
              </a:rPr>
              <a:t>/tree/main</a:t>
            </a:r>
          </a:p>
          <a:p>
            <a:endParaRPr lang="en-GB" dirty="0">
              <a:solidFill>
                <a:schemeClr val="bg1"/>
              </a:solidFill>
              <a:effectLst/>
            </a:endParaRPr>
          </a:p>
          <a:p>
            <a:endParaRPr lang="en-GB" u="sng" dirty="0">
              <a:solidFill>
                <a:schemeClr val="bg1"/>
              </a:solidFill>
              <a:effectLst/>
            </a:endParaRPr>
          </a:p>
        </p:txBody>
      </p:sp>
      <p:pic>
        <p:nvPicPr>
          <p:cNvPr id="5" name="Picture 4" descr="A blue and gold brain&#10;&#10;Description automatically generated">
            <a:extLst>
              <a:ext uri="{FF2B5EF4-FFF2-40B4-BE49-F238E27FC236}">
                <a16:creationId xmlns:a16="http://schemas.microsoft.com/office/drawing/2014/main" id="{7AD02AFF-A275-9A1C-5C96-C27638705F33}"/>
              </a:ext>
            </a:extLst>
          </p:cNvPr>
          <p:cNvPicPr>
            <a:picLocks noChangeAspect="1"/>
          </p:cNvPicPr>
          <p:nvPr/>
        </p:nvPicPr>
        <p:blipFill>
          <a:blip r:embed="rId3"/>
          <a:stretch>
            <a:fillRect/>
          </a:stretch>
        </p:blipFill>
        <p:spPr>
          <a:xfrm>
            <a:off x="8642350" y="3429000"/>
            <a:ext cx="1873250" cy="1873250"/>
          </a:xfrm>
          <a:prstGeom prst="rect">
            <a:avLst/>
          </a:prstGeom>
        </p:spPr>
      </p:pic>
    </p:spTree>
    <p:extLst>
      <p:ext uri="{BB962C8B-B14F-4D97-AF65-F5344CB8AC3E}">
        <p14:creationId xmlns:p14="http://schemas.microsoft.com/office/powerpoint/2010/main" val="639434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1FE0-7E21-7D5A-94FB-7672D9A00512}"/>
              </a:ext>
            </a:extLst>
          </p:cNvPr>
          <p:cNvSpPr>
            <a:spLocks noGrp="1"/>
          </p:cNvSpPr>
          <p:nvPr>
            <p:ph type="title"/>
          </p:nvPr>
        </p:nvSpPr>
        <p:spPr/>
        <p:txBody>
          <a:bodyPr/>
          <a:lstStyle/>
          <a:p>
            <a:r>
              <a:rPr lang="en-LV" dirty="0">
                <a:solidFill>
                  <a:schemeClr val="bg1"/>
                </a:solidFill>
              </a:rPr>
              <a:t>See you next time!</a:t>
            </a:r>
          </a:p>
        </p:txBody>
      </p:sp>
      <p:sp>
        <p:nvSpPr>
          <p:cNvPr id="3" name="Text Placeholder 2">
            <a:extLst>
              <a:ext uri="{FF2B5EF4-FFF2-40B4-BE49-F238E27FC236}">
                <a16:creationId xmlns:a16="http://schemas.microsoft.com/office/drawing/2014/main" id="{7D3267E3-6391-96D3-5DF3-AECDC45643A2}"/>
              </a:ext>
            </a:extLst>
          </p:cNvPr>
          <p:cNvSpPr>
            <a:spLocks noGrp="1"/>
          </p:cNvSpPr>
          <p:nvPr>
            <p:ph type="body" idx="1"/>
          </p:nvPr>
        </p:nvSpPr>
        <p:spPr/>
        <p:txBody>
          <a:bodyPr/>
          <a:lstStyle/>
          <a:p>
            <a:r>
              <a:rPr lang="en-LV" dirty="0">
                <a:solidFill>
                  <a:schemeClr val="bg1"/>
                </a:solidFill>
              </a:rPr>
              <a:t>Don’t forget to check learning materials on </a:t>
            </a:r>
            <a:r>
              <a:rPr lang="en-GB" dirty="0">
                <a:solidFill>
                  <a:schemeClr val="bg1"/>
                </a:solidFill>
              </a:rPr>
              <a:t>COURSES.BALTICINTERNSHIPS.EU and if you have questions, contact me at </a:t>
            </a:r>
            <a:r>
              <a:rPr lang="en-GB" dirty="0">
                <a:solidFill>
                  <a:schemeClr val="bg1"/>
                </a:solidFill>
                <a:hlinkClick r:id="rId3"/>
              </a:rPr>
              <a:t>auraimas.nausedas@gmail.com</a:t>
            </a:r>
            <a:r>
              <a:rPr lang="en-GB" dirty="0">
                <a:solidFill>
                  <a:schemeClr val="bg1"/>
                </a:solidFill>
              </a:rPr>
              <a:t> or follow and write me on twitter/X as </a:t>
            </a:r>
            <a:r>
              <a:rPr lang="en-GB" dirty="0" err="1">
                <a:solidFill>
                  <a:schemeClr val="bg1"/>
                </a:solidFill>
              </a:rPr>
              <a:t>AurimasNausedas</a:t>
            </a:r>
            <a:r>
              <a:rPr lang="en-GB" dirty="0">
                <a:solidFill>
                  <a:schemeClr val="bg1"/>
                </a:solidFill>
              </a:rPr>
              <a:t>  or through LinkedIn as </a:t>
            </a:r>
            <a:r>
              <a:rPr lang="en-GB" dirty="0">
                <a:solidFill>
                  <a:schemeClr val="bg1"/>
                </a:solidFill>
                <a:hlinkClick r:id="rId4"/>
              </a:rPr>
              <a:t>https://www.linkedin.com/in/aurimasnausedas/</a:t>
            </a:r>
            <a:r>
              <a:rPr lang="en-GB" dirty="0">
                <a:solidFill>
                  <a:schemeClr val="bg1"/>
                </a:solidFill>
              </a:rPr>
              <a:t> or through the course’s repository</a:t>
            </a:r>
            <a:endParaRPr lang="en-LV" dirty="0">
              <a:solidFill>
                <a:schemeClr val="bg1"/>
              </a:solidFill>
            </a:endParaRPr>
          </a:p>
        </p:txBody>
      </p:sp>
    </p:spTree>
    <p:extLst>
      <p:ext uri="{BB962C8B-B14F-4D97-AF65-F5344CB8AC3E}">
        <p14:creationId xmlns:p14="http://schemas.microsoft.com/office/powerpoint/2010/main" val="793960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lv-LV" dirty="0" err="1">
                <a:solidFill>
                  <a:schemeClr val="bg1"/>
                </a:solidFill>
              </a:rPr>
              <a:t>The</a:t>
            </a:r>
            <a:r>
              <a:rPr lang="lv-LV" dirty="0">
                <a:solidFill>
                  <a:schemeClr val="bg1"/>
                </a:solidFill>
              </a:rPr>
              <a:t> </a:t>
            </a:r>
            <a:r>
              <a:rPr lang="lv-LV" dirty="0" err="1">
                <a:solidFill>
                  <a:schemeClr val="bg1"/>
                </a:solidFill>
              </a:rPr>
              <a:t>final</a:t>
            </a:r>
            <a:r>
              <a:rPr lang="lv-LV" dirty="0">
                <a:solidFill>
                  <a:schemeClr val="bg1"/>
                </a:solidFill>
              </a:rPr>
              <a:t> test</a:t>
            </a:r>
            <a:endParaRPr lang="en-LV" dirty="0">
              <a:solidFill>
                <a:schemeClr val="bg1"/>
              </a:solidFill>
            </a:endParaRP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a:buFont typeface="Arial" panose="020B0604020202020204" pitchFamily="34" charset="0"/>
              <a:buChar char="•"/>
            </a:pPr>
            <a:r>
              <a:rPr lang="en-GB" b="1" dirty="0">
                <a:solidFill>
                  <a:schemeClr val="bg1"/>
                </a:solidFill>
              </a:rPr>
              <a:t>Date: </a:t>
            </a:r>
            <a:r>
              <a:rPr lang="en-GB" dirty="0">
                <a:solidFill>
                  <a:schemeClr val="bg1"/>
                </a:solidFill>
              </a:rPr>
              <a:t>starting </a:t>
            </a:r>
            <a:r>
              <a:rPr lang="en-GB">
                <a:solidFill>
                  <a:schemeClr val="bg1"/>
                </a:solidFill>
              </a:rPr>
              <a:t>from September 18th</a:t>
            </a:r>
            <a:endParaRPr lang="en-GB" dirty="0">
              <a:solidFill>
                <a:schemeClr val="bg1"/>
              </a:solidFill>
            </a:endParaRPr>
          </a:p>
          <a:p>
            <a:pPr>
              <a:buFont typeface="Arial" panose="020B0604020202020204" pitchFamily="34" charset="0"/>
              <a:buChar char="•"/>
            </a:pPr>
            <a:r>
              <a:rPr lang="en-GB" b="1" dirty="0">
                <a:solidFill>
                  <a:schemeClr val="bg1"/>
                </a:solidFill>
              </a:rPr>
              <a:t>Duration: </a:t>
            </a:r>
            <a:r>
              <a:rPr lang="en-GB" dirty="0">
                <a:solidFill>
                  <a:schemeClr val="bg1"/>
                </a:solidFill>
              </a:rPr>
              <a:t>1 hour</a:t>
            </a:r>
          </a:p>
          <a:p>
            <a:pPr>
              <a:buFont typeface="Arial" panose="020B0604020202020204" pitchFamily="34" charset="0"/>
              <a:buChar char="•"/>
            </a:pPr>
            <a:r>
              <a:rPr lang="en-GB" b="1" dirty="0">
                <a:solidFill>
                  <a:schemeClr val="bg1"/>
                </a:solidFill>
              </a:rPr>
              <a:t>Number of questions: </a:t>
            </a:r>
            <a:r>
              <a:rPr lang="en-GB" dirty="0">
                <a:solidFill>
                  <a:schemeClr val="bg1"/>
                </a:solidFill>
              </a:rPr>
              <a:t>30 questions, questions will be similar to self-control questions from the learning materials</a:t>
            </a:r>
          </a:p>
          <a:p>
            <a:pPr>
              <a:buFont typeface="Arial" panose="020B0604020202020204" pitchFamily="34" charset="0"/>
              <a:buChar char="•"/>
            </a:pPr>
            <a:r>
              <a:rPr lang="en-GB" dirty="0">
                <a:solidFill>
                  <a:schemeClr val="bg1"/>
                </a:solidFill>
              </a:rPr>
              <a:t>The final test is passed if 18 questions or 60% of the questions are answered correctly</a:t>
            </a:r>
          </a:p>
          <a:p>
            <a:pPr>
              <a:buFont typeface="Arial" panose="020B0604020202020204" pitchFamily="34" charset="0"/>
              <a:buChar char="•"/>
            </a:pPr>
            <a:r>
              <a:rPr lang="en-GB" dirty="0">
                <a:solidFill>
                  <a:schemeClr val="bg1"/>
                </a:solidFill>
              </a:rPr>
              <a:t>You can take the test twice</a:t>
            </a:r>
          </a:p>
        </p:txBody>
      </p:sp>
    </p:spTree>
    <p:extLst>
      <p:ext uri="{BB962C8B-B14F-4D97-AF65-F5344CB8AC3E}">
        <p14:creationId xmlns:p14="http://schemas.microsoft.com/office/powerpoint/2010/main" val="562298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4F55-1C92-F79C-1D93-D8A25505CC97}"/>
              </a:ext>
            </a:extLst>
          </p:cNvPr>
          <p:cNvSpPr>
            <a:spLocks noGrp="1"/>
          </p:cNvSpPr>
          <p:nvPr>
            <p:ph type="title"/>
          </p:nvPr>
        </p:nvSpPr>
        <p:spPr/>
        <p:txBody>
          <a:bodyPr/>
          <a:lstStyle/>
          <a:p>
            <a:r>
              <a:rPr lang="en-GB" dirty="0">
                <a:solidFill>
                  <a:schemeClr val="bg1"/>
                </a:solidFill>
                <a:effectLst/>
              </a:rPr>
              <a:t>Defining intelligence and AI</a:t>
            </a:r>
            <a:endParaRPr lang="en-LV" dirty="0">
              <a:solidFill>
                <a:schemeClr val="bg1"/>
              </a:solidFill>
            </a:endParaRPr>
          </a:p>
        </p:txBody>
      </p:sp>
      <p:sp>
        <p:nvSpPr>
          <p:cNvPr id="3" name="Text Placeholder 2">
            <a:extLst>
              <a:ext uri="{FF2B5EF4-FFF2-40B4-BE49-F238E27FC236}">
                <a16:creationId xmlns:a16="http://schemas.microsoft.com/office/drawing/2014/main" id="{B496C457-6E48-C258-0039-571C0AE7F001}"/>
              </a:ext>
            </a:extLst>
          </p:cNvPr>
          <p:cNvSpPr>
            <a:spLocks noGrp="1"/>
          </p:cNvSpPr>
          <p:nvPr>
            <p:ph type="body" idx="1"/>
          </p:nvPr>
        </p:nvSpPr>
        <p:spPr/>
        <p:txBody>
          <a:bodyPr/>
          <a:lstStyle/>
          <a:p>
            <a:endParaRPr lang="en-LV"/>
          </a:p>
        </p:txBody>
      </p:sp>
    </p:spTree>
    <p:extLst>
      <p:ext uri="{BB962C8B-B14F-4D97-AF65-F5344CB8AC3E}">
        <p14:creationId xmlns:p14="http://schemas.microsoft.com/office/powerpoint/2010/main" val="2808028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E8C-8248-CABF-CDA4-1D9B6B125AD4}"/>
              </a:ext>
            </a:extLst>
          </p:cNvPr>
          <p:cNvSpPr>
            <a:spLocks noGrp="1"/>
          </p:cNvSpPr>
          <p:nvPr>
            <p:ph type="title"/>
          </p:nvPr>
        </p:nvSpPr>
        <p:spPr/>
        <p:txBody>
          <a:bodyPr/>
          <a:lstStyle/>
          <a:p>
            <a:r>
              <a:rPr lang="en-GB" dirty="0">
                <a:solidFill>
                  <a:schemeClr val="bg1"/>
                </a:solidFill>
              </a:rPr>
              <a:t>W</a:t>
            </a:r>
            <a:r>
              <a:rPr lang="en-LV" dirty="0">
                <a:solidFill>
                  <a:schemeClr val="bg1"/>
                </a:solidFill>
              </a:rPr>
              <a:t>hat is intelligence?</a:t>
            </a:r>
          </a:p>
        </p:txBody>
      </p:sp>
      <p:sp>
        <p:nvSpPr>
          <p:cNvPr id="3" name="Content Placeholder 2">
            <a:extLst>
              <a:ext uri="{FF2B5EF4-FFF2-40B4-BE49-F238E27FC236}">
                <a16:creationId xmlns:a16="http://schemas.microsoft.com/office/drawing/2014/main" id="{E6969C65-75A3-98B9-8258-8BB9C9826D47}"/>
              </a:ext>
            </a:extLst>
          </p:cNvPr>
          <p:cNvSpPr>
            <a:spLocks noGrp="1"/>
          </p:cNvSpPr>
          <p:nvPr>
            <p:ph idx="1"/>
          </p:nvPr>
        </p:nvSpPr>
        <p:spPr/>
        <p:txBody>
          <a:bodyPr>
            <a:normAutofit/>
          </a:bodyPr>
          <a:lstStyle/>
          <a:p>
            <a:pPr marL="0" indent="0">
              <a:buNone/>
            </a:pPr>
            <a:r>
              <a:rPr lang="en-GB" sz="3600" i="1" dirty="0">
                <a:solidFill>
                  <a:schemeClr val="bg1"/>
                </a:solidFill>
              </a:rPr>
              <a:t>The ability to learn or understand or to deal with new or trying situations </a:t>
            </a:r>
            <a:r>
              <a:rPr lang="en-GB" sz="3600" dirty="0">
                <a:solidFill>
                  <a:schemeClr val="bg1"/>
                </a:solidFill>
              </a:rPr>
              <a:t>(from Merriam-Webster)</a:t>
            </a:r>
            <a:endParaRPr lang="en-LV" sz="3600" i="1" dirty="0">
              <a:solidFill>
                <a:schemeClr val="bg1"/>
              </a:solidFill>
            </a:endParaRPr>
          </a:p>
        </p:txBody>
      </p:sp>
    </p:spTree>
    <p:extLst>
      <p:ext uri="{BB962C8B-B14F-4D97-AF65-F5344CB8AC3E}">
        <p14:creationId xmlns:p14="http://schemas.microsoft.com/office/powerpoint/2010/main" val="2527869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10590</TotalTime>
  <Words>19077</Words>
  <Application>Microsoft Macintosh PowerPoint</Application>
  <PresentationFormat>Widescreen</PresentationFormat>
  <Paragraphs>922</Paragraphs>
  <Slides>62</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Calibri Light</vt:lpstr>
      <vt:lpstr>KaTeX_Main</vt:lpstr>
      <vt:lpstr>KaTeX_Math</vt:lpstr>
      <vt:lpstr>Söhne</vt:lpstr>
      <vt:lpstr>Times</vt:lpstr>
      <vt:lpstr>Office Theme</vt:lpstr>
      <vt:lpstr>Introduction to Artificial Intelligence</vt:lpstr>
      <vt:lpstr>To register for the course</vt:lpstr>
      <vt:lpstr>About the course</vt:lpstr>
      <vt:lpstr>Who is this course for?</vt:lpstr>
      <vt:lpstr>Study process</vt:lpstr>
      <vt:lpstr>PowerPoint Presentation</vt:lpstr>
      <vt:lpstr>The final test</vt:lpstr>
      <vt:lpstr>Defining intelligence and AI</vt:lpstr>
      <vt:lpstr>What is intelligence?</vt:lpstr>
      <vt:lpstr>What is intelligence?</vt:lpstr>
      <vt:lpstr>What is intelligence?</vt:lpstr>
      <vt:lpstr>What is intelligence?</vt:lpstr>
      <vt:lpstr>What is artificial intelligence?</vt:lpstr>
      <vt:lpstr>Types of AI</vt:lpstr>
      <vt:lpstr>Types of AI</vt:lpstr>
      <vt:lpstr>Types of AI</vt:lpstr>
      <vt:lpstr>The timeline of AI development</vt:lpstr>
      <vt:lpstr>The Turing Test</vt:lpstr>
      <vt:lpstr>The Turing Test</vt:lpstr>
      <vt:lpstr>The Dartmouth Conference</vt:lpstr>
      <vt:lpstr>The Golden Age of AI</vt:lpstr>
      <vt:lpstr>ELIZA – Natural Language Understanding</vt:lpstr>
      <vt:lpstr>Expert Systems</vt:lpstr>
      <vt:lpstr>AI Winter and Challenges</vt:lpstr>
      <vt:lpstr>Revival of AI</vt:lpstr>
      <vt:lpstr>Factors Contributing to AI Revival</vt:lpstr>
      <vt:lpstr>Recent breakthroughs and AI Milestones</vt:lpstr>
      <vt:lpstr>Expert systems </vt:lpstr>
      <vt:lpstr>Components of expert systems</vt:lpstr>
      <vt:lpstr>Advantages of expert systems</vt:lpstr>
      <vt:lpstr>Limitations of expert systems</vt:lpstr>
      <vt:lpstr>Machine Learning as a subset of AI</vt:lpstr>
      <vt:lpstr>Defining Machine Learning</vt:lpstr>
      <vt:lpstr>ML versus Traditional programming</vt:lpstr>
      <vt:lpstr>Types of Machine Learning</vt:lpstr>
      <vt:lpstr>Supervised Learning: Learning from Labeled Data</vt:lpstr>
      <vt:lpstr>Supervised Learning: Learning from Labeled Data</vt:lpstr>
      <vt:lpstr>Supervised Learning: Learning from Labeled Data</vt:lpstr>
      <vt:lpstr>Unsupervised Learning: Self learning by identifying patterns </vt:lpstr>
      <vt:lpstr>Unsupervised Learning: Self learning by identifying patterns </vt:lpstr>
      <vt:lpstr>Reinforcement Learning: Learning through trial and error</vt:lpstr>
      <vt:lpstr>Deep Learning as a subset of Machine Learning</vt:lpstr>
      <vt:lpstr>Defining Deep Learning</vt:lpstr>
      <vt:lpstr>Neural network</vt:lpstr>
      <vt:lpstr>Defining Deep Learning</vt:lpstr>
      <vt:lpstr>PowerPoint Presentation</vt:lpstr>
      <vt:lpstr>Applications of Artificial Intelligence</vt:lpstr>
      <vt:lpstr>Natural language processing and translation</vt:lpstr>
      <vt:lpstr>Use cases of NLP</vt:lpstr>
      <vt:lpstr>Use cases of NLP</vt:lpstr>
      <vt:lpstr>Use cases of NLP</vt:lpstr>
      <vt:lpstr>Healthcare applications</vt:lpstr>
      <vt:lpstr>Use cases in healthcare</vt:lpstr>
      <vt:lpstr>Use cases in healthcare</vt:lpstr>
      <vt:lpstr>Use cases in healthcare</vt:lpstr>
      <vt:lpstr>Finance applications</vt:lpstr>
      <vt:lpstr>Use cases in finance sector</vt:lpstr>
      <vt:lpstr>Use cases in finance sector</vt:lpstr>
      <vt:lpstr>Use cases in finance sector</vt:lpstr>
      <vt:lpstr>Summary of the webinar</vt:lpstr>
      <vt:lpstr>Lithuanian GitHub repository</vt:lpstr>
      <vt:lpstr>See you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Veveris</dc:creator>
  <cp:lastModifiedBy>Aurimas Aleksandras Nausedas</cp:lastModifiedBy>
  <cp:revision>40</cp:revision>
  <cp:lastPrinted>2023-05-19T18:27:44Z</cp:lastPrinted>
  <dcterms:created xsi:type="dcterms:W3CDTF">2023-05-15T11:51:17Z</dcterms:created>
  <dcterms:modified xsi:type="dcterms:W3CDTF">2023-08-28T16:37:51Z</dcterms:modified>
</cp:coreProperties>
</file>